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0"/>
  </p:handoutMasterIdLst>
  <p:sldIdLst>
    <p:sldId id="256" r:id="rId2"/>
    <p:sldId id="257" r:id="rId3"/>
    <p:sldId id="269" r:id="rId4"/>
    <p:sldId id="259" r:id="rId5"/>
    <p:sldId id="263" r:id="rId6"/>
    <p:sldId id="272" r:id="rId7"/>
    <p:sldId id="279" r:id="rId8"/>
    <p:sldId id="277" r:id="rId9"/>
    <p:sldId id="270" r:id="rId10"/>
    <p:sldId id="278" r:id="rId11"/>
    <p:sldId id="268" r:id="rId12"/>
    <p:sldId id="273" r:id="rId13"/>
    <p:sldId id="275" r:id="rId14"/>
    <p:sldId id="276" r:id="rId15"/>
    <p:sldId id="260" r:id="rId16"/>
    <p:sldId id="271" r:id="rId17"/>
    <p:sldId id="261" r:id="rId18"/>
    <p:sldId id="262" r:id="rId19"/>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10" autoAdjust="0"/>
    <p:restoredTop sz="94660"/>
  </p:normalViewPr>
  <p:slideViewPr>
    <p:cSldViewPr>
      <p:cViewPr varScale="1">
        <p:scale>
          <a:sx n="160" d="100"/>
          <a:sy n="160" d="100"/>
        </p:scale>
        <p:origin x="2504" y="184"/>
      </p:cViewPr>
      <p:guideLst>
        <p:guide orient="horz" pos="2160"/>
        <p:guide pos="2880"/>
      </p:guideLst>
    </p:cSldViewPr>
  </p:slideViewPr>
  <p:notesTextViewPr>
    <p:cViewPr>
      <p:scale>
        <a:sx n="100" d="100"/>
        <a:sy n="100" d="100"/>
      </p:scale>
      <p:origin x="0" y="0"/>
    </p:cViewPr>
  </p:notesTextViewPr>
  <p:sorterViewPr>
    <p:cViewPr>
      <p:scale>
        <a:sx n="160" d="100"/>
        <a:sy n="160"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F02AF8D-9058-4F45-99D0-77C6A99AE631}"/>
              </a:ext>
            </a:extLst>
          </p:cNvPr>
          <p:cNvSpPr>
            <a:spLocks noGrp="1" noChangeArrowheads="1"/>
          </p:cNvSpPr>
          <p:nvPr>
            <p:ph type="ctrTitle"/>
          </p:nvPr>
        </p:nvSpPr>
        <p:spPr>
          <a:xfrm>
            <a:off x="250825" y="5373688"/>
            <a:ext cx="6048375" cy="750887"/>
          </a:xfrm>
        </p:spPr>
        <p:txBody>
          <a:bodyPr/>
          <a:lstStyle>
            <a:lvl1pPr>
              <a:defRPr sz="2800" b="1"/>
            </a:lvl1pPr>
          </a:lstStyle>
          <a:p>
            <a:pPr lvl="0"/>
            <a:r>
              <a:rPr lang="en-US" altLang="en-US" noProof="0"/>
              <a:t>Click to edit Master title style</a:t>
            </a:r>
            <a:endParaRPr lang="ru-RU" altLang="en-US" noProof="0"/>
          </a:p>
        </p:txBody>
      </p:sp>
      <p:sp>
        <p:nvSpPr>
          <p:cNvPr id="5123" name="Rectangle 3">
            <a:extLst>
              <a:ext uri="{FF2B5EF4-FFF2-40B4-BE49-F238E27FC236}">
                <a16:creationId xmlns:a16="http://schemas.microsoft.com/office/drawing/2014/main" id="{E16743E1-6BF9-464E-B0DF-B7C4A2690A55}"/>
              </a:ext>
            </a:extLst>
          </p:cNvPr>
          <p:cNvSpPr>
            <a:spLocks noGrp="1" noChangeArrowheads="1"/>
          </p:cNvSpPr>
          <p:nvPr>
            <p:ph type="subTitle" idx="1"/>
          </p:nvPr>
        </p:nvSpPr>
        <p:spPr>
          <a:xfrm>
            <a:off x="250825" y="6094413"/>
            <a:ext cx="6048375" cy="503237"/>
          </a:xfrm>
          <a:effectLst>
            <a:outerShdw dist="17961" dir="2700000" algn="ctr" rotWithShape="0">
              <a:schemeClr val="bg2"/>
            </a:outerShdw>
          </a:effectLst>
        </p:spPr>
        <p:txBody>
          <a:bodyPr/>
          <a:lstStyle>
            <a:lvl1pPr marL="0" indent="0">
              <a:buFontTx/>
              <a:buNone/>
              <a:defRPr sz="2400" b="1">
                <a:solidFill>
                  <a:schemeClr val="bg1"/>
                </a:solidFill>
              </a:defRPr>
            </a:lvl1pPr>
          </a:lstStyle>
          <a:p>
            <a:pPr lvl="0"/>
            <a:r>
              <a:rPr lang="en-US" altLang="en-US" noProof="0"/>
              <a:t>Click to edit Master subtitle style</a:t>
            </a:r>
            <a:endParaRPr lang="ru-RU" alt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4069A-2AD8-4032-B780-8ADD47AE31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A7FC1C-5735-459E-BF90-22E6E20437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6737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3F52B6-A230-47E6-9805-54D380342692}"/>
              </a:ext>
            </a:extLst>
          </p:cNvPr>
          <p:cNvSpPr>
            <a:spLocks noGrp="1"/>
          </p:cNvSpPr>
          <p:nvPr>
            <p:ph type="title" orient="vert"/>
          </p:nvPr>
        </p:nvSpPr>
        <p:spPr>
          <a:xfrm>
            <a:off x="7019925" y="400050"/>
            <a:ext cx="1800225" cy="59102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BF88D5-AAA3-46ED-989A-014A80794CF0}"/>
              </a:ext>
            </a:extLst>
          </p:cNvPr>
          <p:cNvSpPr>
            <a:spLocks noGrp="1"/>
          </p:cNvSpPr>
          <p:nvPr>
            <p:ph type="body" orient="vert" idx="1"/>
          </p:nvPr>
        </p:nvSpPr>
        <p:spPr>
          <a:xfrm>
            <a:off x="1619250" y="400050"/>
            <a:ext cx="5248275" cy="59102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4172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31481-0E0C-45E6-8EBE-57D286EE99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E63FE0-C784-42B8-AA49-7C353BD233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9532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5166C-CEA5-42DD-99DA-47704DD27DE4}"/>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5821E6-E246-4BE9-BBFE-ED8784AB6E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615273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7EEB3-D020-42C4-A513-14E9484386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1B8F85-1EEA-41E2-AA43-73CEBB5A9C4C}"/>
              </a:ext>
            </a:extLst>
          </p:cNvPr>
          <p:cNvSpPr>
            <a:spLocks noGrp="1"/>
          </p:cNvSpPr>
          <p:nvPr>
            <p:ph sz="half" idx="1"/>
          </p:nvPr>
        </p:nvSpPr>
        <p:spPr>
          <a:xfrm>
            <a:off x="1619250" y="1557338"/>
            <a:ext cx="3524250" cy="475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BC5218-40E7-4194-B36D-5B945EDDFA27}"/>
              </a:ext>
            </a:extLst>
          </p:cNvPr>
          <p:cNvSpPr>
            <a:spLocks noGrp="1"/>
          </p:cNvSpPr>
          <p:nvPr>
            <p:ph sz="half" idx="2"/>
          </p:nvPr>
        </p:nvSpPr>
        <p:spPr>
          <a:xfrm>
            <a:off x="5295900" y="1557338"/>
            <a:ext cx="3524250" cy="475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3289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D2E9-E592-433A-AEB5-E5852DF124C5}"/>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9E5B79-1611-4F33-9458-D0C15962E2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8D9FA4-588C-457B-88A5-D98D2E48E98B}"/>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927166-47F4-4DC6-B116-6027B87246A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E8DDC0-D920-4CD1-B600-1F3DAC47229D}"/>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406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830EF-B6DF-4836-B3B3-0AF167C74C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838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827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9AA33-1871-45DE-9E1D-35A0E84D4393}"/>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B646F6-EF7F-491A-A848-6E95B7A329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55D880-43AC-4D32-8760-9A3C0E42C4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243208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02396-5191-4966-AD45-3983A07026A4}"/>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313822-AA7D-449A-AA20-538766B15B1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FC5B07B-55B5-4798-BC75-CB2C6DF9FFE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89658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F101803-04F3-4D00-A218-BFE0A0E51A93}"/>
              </a:ext>
            </a:extLst>
          </p:cNvPr>
          <p:cNvSpPr>
            <a:spLocks noGrp="1" noChangeArrowheads="1"/>
          </p:cNvSpPr>
          <p:nvPr>
            <p:ph type="title"/>
          </p:nvPr>
        </p:nvSpPr>
        <p:spPr bwMode="auto">
          <a:xfrm>
            <a:off x="2484438" y="400050"/>
            <a:ext cx="6335712" cy="5080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ru-RU" altLang="en-US"/>
          </a:p>
        </p:txBody>
      </p:sp>
      <p:sp>
        <p:nvSpPr>
          <p:cNvPr id="1027" name="Rectangle 3">
            <a:extLst>
              <a:ext uri="{FF2B5EF4-FFF2-40B4-BE49-F238E27FC236}">
                <a16:creationId xmlns:a16="http://schemas.microsoft.com/office/drawing/2014/main" id="{E9510DB6-D7F1-4A14-A144-30E4171FFED1}"/>
              </a:ext>
            </a:extLst>
          </p:cNvPr>
          <p:cNvSpPr>
            <a:spLocks noGrp="1" noChangeArrowheads="1"/>
          </p:cNvSpPr>
          <p:nvPr>
            <p:ph type="body" idx="1"/>
          </p:nvPr>
        </p:nvSpPr>
        <p:spPr bwMode="auto">
          <a:xfrm>
            <a:off x="1619250" y="1557338"/>
            <a:ext cx="7200900"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ru-RU"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spcBef>
          <a:spcPct val="0"/>
        </a:spcBef>
        <a:spcAft>
          <a:spcPct val="0"/>
        </a:spcAft>
        <a:defRPr sz="3200" kern="1200">
          <a:solidFill>
            <a:schemeClr val="bg1"/>
          </a:solidFill>
          <a:latin typeface="+mj-lt"/>
          <a:ea typeface="+mj-ea"/>
          <a:cs typeface="+mj-cs"/>
        </a:defRPr>
      </a:lvl1pPr>
      <a:lvl2pPr algn="l" rtl="0" eaLnBrk="1" fontAlgn="base" hangingPunct="1">
        <a:spcBef>
          <a:spcPct val="0"/>
        </a:spcBef>
        <a:spcAft>
          <a:spcPct val="0"/>
        </a:spcAft>
        <a:defRPr sz="3200">
          <a:solidFill>
            <a:schemeClr val="bg1"/>
          </a:solidFill>
          <a:latin typeface="Arial" panose="020B0604020202020204" pitchFamily="34" charset="0"/>
        </a:defRPr>
      </a:lvl2pPr>
      <a:lvl3pPr algn="l" rtl="0" eaLnBrk="1" fontAlgn="base" hangingPunct="1">
        <a:spcBef>
          <a:spcPct val="0"/>
        </a:spcBef>
        <a:spcAft>
          <a:spcPct val="0"/>
        </a:spcAft>
        <a:defRPr sz="3200">
          <a:solidFill>
            <a:schemeClr val="bg1"/>
          </a:solidFill>
          <a:latin typeface="Arial" panose="020B0604020202020204" pitchFamily="34" charset="0"/>
        </a:defRPr>
      </a:lvl3pPr>
      <a:lvl4pPr algn="l" rtl="0" eaLnBrk="1" fontAlgn="base" hangingPunct="1">
        <a:spcBef>
          <a:spcPct val="0"/>
        </a:spcBef>
        <a:spcAft>
          <a:spcPct val="0"/>
        </a:spcAft>
        <a:defRPr sz="3200">
          <a:solidFill>
            <a:schemeClr val="bg1"/>
          </a:solidFill>
          <a:latin typeface="Arial" panose="020B0604020202020204" pitchFamily="34" charset="0"/>
        </a:defRPr>
      </a:lvl4pPr>
      <a:lvl5pPr algn="l" rtl="0" eaLnBrk="1" fontAlgn="base" hangingPunct="1">
        <a:spcBef>
          <a:spcPct val="0"/>
        </a:spcBef>
        <a:spcAft>
          <a:spcPct val="0"/>
        </a:spcAft>
        <a:defRPr sz="3200">
          <a:solidFill>
            <a:schemeClr val="bg1"/>
          </a:solidFill>
          <a:latin typeface="Arial" panose="020B0604020202020204" pitchFamily="34" charset="0"/>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p:titleStyle>
    <p:bodyStyle>
      <a:lvl1pPr marL="342900" indent="-342900" algn="l" rtl="0" eaLnBrk="1" fontAlgn="base" hangingPunct="1">
        <a:spcBef>
          <a:spcPct val="20000"/>
        </a:spcBef>
        <a:spcAft>
          <a:spcPct val="0"/>
        </a:spcAft>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b="1"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nhc.noaa.gov/data/tcr/AL092017_Harvey.pdf" TargetMode="External"/><Relationship Id="rId2" Type="http://schemas.openxmlformats.org/officeDocument/2006/relationships/hyperlink" Target="http://data.gcoos.org/waf.php"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4DDFEE9-4DF5-409F-88B6-FD6E7D4EA167}"/>
              </a:ext>
            </a:extLst>
          </p:cNvPr>
          <p:cNvSpPr>
            <a:spLocks noGrp="1" noChangeArrowheads="1"/>
          </p:cNvSpPr>
          <p:nvPr>
            <p:ph type="ctrTitle"/>
          </p:nvPr>
        </p:nvSpPr>
        <p:spPr>
          <a:xfrm>
            <a:off x="296862" y="5589588"/>
            <a:ext cx="7246937" cy="561975"/>
          </a:xfrm>
          <a:noFill/>
        </p:spPr>
        <p:txBody>
          <a:bodyPr/>
          <a:lstStyle/>
          <a:p>
            <a:r>
              <a:rPr lang="en-US" altLang="en-US" dirty="0">
                <a:latin typeface="Tahoma" panose="020B0604030504040204" pitchFamily="34" charset="0"/>
              </a:rPr>
              <a:t>Hurricane Harvey – Track Analysis</a:t>
            </a:r>
            <a:endParaRPr lang="uk-UA" altLang="en-US" dirty="0">
              <a:latin typeface="Tahoma" panose="020B0604030504040204" pitchFamily="34" charset="0"/>
            </a:endParaRPr>
          </a:p>
        </p:txBody>
      </p:sp>
      <p:sp>
        <p:nvSpPr>
          <p:cNvPr id="34819" name="Rectangle 3">
            <a:extLst>
              <a:ext uri="{FF2B5EF4-FFF2-40B4-BE49-F238E27FC236}">
                <a16:creationId xmlns:a16="http://schemas.microsoft.com/office/drawing/2014/main" id="{30307A0A-B843-4956-9DC3-EFBE5F9B2891}"/>
              </a:ext>
            </a:extLst>
          </p:cNvPr>
          <p:cNvSpPr>
            <a:spLocks noGrp="1" noChangeArrowheads="1"/>
          </p:cNvSpPr>
          <p:nvPr>
            <p:ph type="subTitle" idx="1"/>
          </p:nvPr>
        </p:nvSpPr>
        <p:spPr>
          <a:xfrm>
            <a:off x="333304" y="6168128"/>
            <a:ext cx="5534095" cy="461272"/>
          </a:xfrm>
        </p:spPr>
        <p:txBody>
          <a:bodyPr/>
          <a:lstStyle/>
          <a:p>
            <a:pPr>
              <a:lnSpc>
                <a:spcPct val="90000"/>
              </a:lnSpc>
            </a:pPr>
            <a:r>
              <a:rPr lang="en-US" altLang="en-US" dirty="0"/>
              <a:t>Data Analytics &amp; Visualization 2020</a:t>
            </a:r>
            <a:endParaRPr lang="uk-UA"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6FDF46B-79DB-EB41-BBCF-80A830C3514C}"/>
              </a:ext>
            </a:extLst>
          </p:cNvPr>
          <p:cNvSpPr/>
          <p:nvPr/>
        </p:nvSpPr>
        <p:spPr>
          <a:xfrm>
            <a:off x="0" y="1436154"/>
            <a:ext cx="9144000" cy="33855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Air Pressure</a:t>
            </a:r>
            <a:endParaRPr lang="uk-UA" altLang="en-US" b="1" dirty="0">
              <a:latin typeface="Tahoma" panose="020B0604030504040204" pitchFamily="34" charset="0"/>
            </a:endParaRPr>
          </a:p>
        </p:txBody>
      </p:sp>
      <p:grpSp>
        <p:nvGrpSpPr>
          <p:cNvPr id="20" name="Group 19">
            <a:extLst>
              <a:ext uri="{FF2B5EF4-FFF2-40B4-BE49-F238E27FC236}">
                <a16:creationId xmlns:a16="http://schemas.microsoft.com/office/drawing/2014/main" id="{A39E144A-B175-D243-9803-EF4E46C5AB74}"/>
              </a:ext>
            </a:extLst>
          </p:cNvPr>
          <p:cNvGrpSpPr/>
          <p:nvPr/>
        </p:nvGrpSpPr>
        <p:grpSpPr>
          <a:xfrm>
            <a:off x="21318" y="4286686"/>
            <a:ext cx="4620896" cy="2495114"/>
            <a:chOff x="21318" y="4052100"/>
            <a:chExt cx="4620896" cy="2495114"/>
          </a:xfrm>
        </p:grpSpPr>
        <p:pic>
          <p:nvPicPr>
            <p:cNvPr id="3" name="Picture 2">
              <a:extLst>
                <a:ext uri="{FF2B5EF4-FFF2-40B4-BE49-F238E27FC236}">
                  <a16:creationId xmlns:a16="http://schemas.microsoft.com/office/drawing/2014/main" id="{2D8DBA0E-02FB-4630-9326-93B23AE86DCC}"/>
                </a:ext>
              </a:extLst>
            </p:cNvPr>
            <p:cNvPicPr>
              <a:picLocks noChangeAspect="1"/>
            </p:cNvPicPr>
            <p:nvPr/>
          </p:nvPicPr>
          <p:blipFill>
            <a:blip r:embed="rId2"/>
            <a:stretch>
              <a:fillRect/>
            </a:stretch>
          </p:blipFill>
          <p:spPr>
            <a:xfrm>
              <a:off x="21318" y="4236766"/>
              <a:ext cx="4620896" cy="2310448"/>
            </a:xfrm>
            <a:prstGeom prst="rect">
              <a:avLst/>
            </a:prstGeom>
          </p:spPr>
        </p:pic>
        <p:sp>
          <p:nvSpPr>
            <p:cNvPr id="8" name="TextBox 7">
              <a:extLst>
                <a:ext uri="{FF2B5EF4-FFF2-40B4-BE49-F238E27FC236}">
                  <a16:creationId xmlns:a16="http://schemas.microsoft.com/office/drawing/2014/main" id="{7FF5ACF0-BA60-614D-A881-B5D376A55E55}"/>
                </a:ext>
              </a:extLst>
            </p:cNvPr>
            <p:cNvSpPr txBox="1"/>
            <p:nvPr/>
          </p:nvSpPr>
          <p:spPr>
            <a:xfrm>
              <a:off x="1066800" y="4052100"/>
              <a:ext cx="2625725" cy="369332"/>
            </a:xfrm>
            <a:prstGeom prst="rect">
              <a:avLst/>
            </a:prstGeom>
            <a:noFill/>
          </p:spPr>
          <p:txBody>
            <a:bodyPr wrap="square" rtlCol="0">
              <a:spAutoFit/>
            </a:bodyPr>
            <a:lstStyle/>
            <a:p>
              <a:pPr algn="ctr"/>
              <a:r>
                <a:rPr lang="en-US" b="1" dirty="0"/>
                <a:t>Remaining Sensors</a:t>
              </a:r>
            </a:p>
          </p:txBody>
        </p:sp>
      </p:grpSp>
      <p:grpSp>
        <p:nvGrpSpPr>
          <p:cNvPr id="30" name="Group 29">
            <a:extLst>
              <a:ext uri="{FF2B5EF4-FFF2-40B4-BE49-F238E27FC236}">
                <a16:creationId xmlns:a16="http://schemas.microsoft.com/office/drawing/2014/main" id="{BF387021-E9BE-B54D-9DDB-8A57D68F1521}"/>
              </a:ext>
            </a:extLst>
          </p:cNvPr>
          <p:cNvGrpSpPr/>
          <p:nvPr/>
        </p:nvGrpSpPr>
        <p:grpSpPr>
          <a:xfrm>
            <a:off x="0" y="1561167"/>
            <a:ext cx="4663532" cy="2492595"/>
            <a:chOff x="0" y="1561167"/>
            <a:chExt cx="4663532" cy="2492595"/>
          </a:xfrm>
        </p:grpSpPr>
        <p:grpSp>
          <p:nvGrpSpPr>
            <p:cNvPr id="21" name="Group 20">
              <a:extLst>
                <a:ext uri="{FF2B5EF4-FFF2-40B4-BE49-F238E27FC236}">
                  <a16:creationId xmlns:a16="http://schemas.microsoft.com/office/drawing/2014/main" id="{EC2CAB2A-22F6-944F-9D11-DB09EBC96BC4}"/>
                </a:ext>
              </a:extLst>
            </p:cNvPr>
            <p:cNvGrpSpPr/>
            <p:nvPr/>
          </p:nvGrpSpPr>
          <p:grpSpPr>
            <a:xfrm>
              <a:off x="0" y="1561167"/>
              <a:ext cx="4663532" cy="2492595"/>
              <a:chOff x="0" y="1561167"/>
              <a:chExt cx="4663532" cy="2492595"/>
            </a:xfrm>
          </p:grpSpPr>
          <p:pic>
            <p:nvPicPr>
              <p:cNvPr id="2" name="Picture 1">
                <a:extLst>
                  <a:ext uri="{FF2B5EF4-FFF2-40B4-BE49-F238E27FC236}">
                    <a16:creationId xmlns:a16="http://schemas.microsoft.com/office/drawing/2014/main" id="{B7DE66FD-1E44-4713-B0D6-C9E346B70396}"/>
                  </a:ext>
                </a:extLst>
              </p:cNvPr>
              <p:cNvPicPr>
                <a:picLocks noChangeAspect="1"/>
              </p:cNvPicPr>
              <p:nvPr/>
            </p:nvPicPr>
            <p:blipFill>
              <a:blip r:embed="rId3"/>
              <a:stretch>
                <a:fillRect/>
              </a:stretch>
            </p:blipFill>
            <p:spPr>
              <a:xfrm>
                <a:off x="0" y="1721996"/>
                <a:ext cx="4663532" cy="2331766"/>
              </a:xfrm>
              <a:prstGeom prst="rect">
                <a:avLst/>
              </a:prstGeom>
            </p:spPr>
          </p:pic>
          <p:sp>
            <p:nvSpPr>
              <p:cNvPr id="14" name="TextBox 13">
                <a:extLst>
                  <a:ext uri="{FF2B5EF4-FFF2-40B4-BE49-F238E27FC236}">
                    <a16:creationId xmlns:a16="http://schemas.microsoft.com/office/drawing/2014/main" id="{BDDE542F-85F7-D04A-8FE8-5EEA16BFDB44}"/>
                  </a:ext>
                </a:extLst>
              </p:cNvPr>
              <p:cNvSpPr txBox="1"/>
              <p:nvPr/>
            </p:nvSpPr>
            <p:spPr>
              <a:xfrm>
                <a:off x="1714501" y="1561167"/>
                <a:ext cx="1752600" cy="369332"/>
              </a:xfrm>
              <a:prstGeom prst="rect">
                <a:avLst/>
              </a:prstGeom>
              <a:noFill/>
            </p:spPr>
            <p:txBody>
              <a:bodyPr wrap="square" rtlCol="0">
                <a:spAutoFit/>
              </a:bodyPr>
              <a:lstStyle/>
              <a:p>
                <a:r>
                  <a:rPr lang="en-US" b="1" dirty="0"/>
                  <a:t>Data Outliers</a:t>
                </a:r>
              </a:p>
            </p:txBody>
          </p:sp>
        </p:grpSp>
        <p:grpSp>
          <p:nvGrpSpPr>
            <p:cNvPr id="17" name="Group 16">
              <a:extLst>
                <a:ext uri="{FF2B5EF4-FFF2-40B4-BE49-F238E27FC236}">
                  <a16:creationId xmlns:a16="http://schemas.microsoft.com/office/drawing/2014/main" id="{5B95D592-B75E-7C45-95F3-B8572770A811}"/>
                </a:ext>
              </a:extLst>
            </p:cNvPr>
            <p:cNvGrpSpPr/>
            <p:nvPr/>
          </p:nvGrpSpPr>
          <p:grpSpPr>
            <a:xfrm>
              <a:off x="1066800" y="2004365"/>
              <a:ext cx="3163408" cy="1958413"/>
              <a:chOff x="1066800" y="2004365"/>
              <a:chExt cx="3163408" cy="1958413"/>
            </a:xfrm>
          </p:grpSpPr>
          <p:sp>
            <p:nvSpPr>
              <p:cNvPr id="12" name="Rounded Rectangle 11">
                <a:extLst>
                  <a:ext uri="{FF2B5EF4-FFF2-40B4-BE49-F238E27FC236}">
                    <a16:creationId xmlns:a16="http://schemas.microsoft.com/office/drawing/2014/main" id="{9FF7D1F8-3934-7D4C-8542-409D6BFACBCD}"/>
                  </a:ext>
                </a:extLst>
              </p:cNvPr>
              <p:cNvSpPr/>
              <p:nvPr/>
            </p:nvSpPr>
            <p:spPr>
              <a:xfrm>
                <a:off x="3707238" y="2004365"/>
                <a:ext cx="490910" cy="194750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8D481EC7-54D3-D448-892D-62124DA74E31}"/>
                  </a:ext>
                </a:extLst>
              </p:cNvPr>
              <p:cNvSpPr/>
              <p:nvPr/>
            </p:nvSpPr>
            <p:spPr>
              <a:xfrm>
                <a:off x="1066800" y="2011680"/>
                <a:ext cx="537327" cy="194018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4C8DFF82-FB76-C243-8E1D-76E67BB90016}"/>
                  </a:ext>
                </a:extLst>
              </p:cNvPr>
              <p:cNvGrpSpPr/>
              <p:nvPr/>
            </p:nvGrpSpPr>
            <p:grpSpPr>
              <a:xfrm>
                <a:off x="3724942" y="3731946"/>
                <a:ext cx="505266" cy="230832"/>
                <a:chOff x="3724942" y="3731946"/>
                <a:chExt cx="505266" cy="230832"/>
              </a:xfrm>
            </p:grpSpPr>
            <p:sp>
              <p:nvSpPr>
                <p:cNvPr id="16" name="Rectangle 15">
                  <a:extLst>
                    <a:ext uri="{FF2B5EF4-FFF2-40B4-BE49-F238E27FC236}">
                      <a16:creationId xmlns:a16="http://schemas.microsoft.com/office/drawing/2014/main" id="{2DA56845-CA7D-4F42-B3BC-B0A258CBBBDA}"/>
                    </a:ext>
                  </a:extLst>
                </p:cNvPr>
                <p:cNvSpPr/>
                <p:nvPr/>
              </p:nvSpPr>
              <p:spPr>
                <a:xfrm>
                  <a:off x="3771044" y="3764323"/>
                  <a:ext cx="381000" cy="137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27C4A2B-8CF2-474B-9548-C3EF1985AF46}"/>
                    </a:ext>
                  </a:extLst>
                </p:cNvPr>
                <p:cNvSpPr txBox="1"/>
                <p:nvPr/>
              </p:nvSpPr>
              <p:spPr>
                <a:xfrm>
                  <a:off x="3724942" y="3731946"/>
                  <a:ext cx="505266" cy="230832"/>
                </a:xfrm>
                <a:prstGeom prst="rect">
                  <a:avLst/>
                </a:prstGeom>
                <a:noFill/>
              </p:spPr>
              <p:txBody>
                <a:bodyPr wrap="square" rtlCol="0">
                  <a:spAutoFit/>
                </a:bodyPr>
                <a:lstStyle/>
                <a:p>
                  <a:r>
                    <a:rPr lang="en-US" sz="900" dirty="0"/>
                    <a:t>TABS</a:t>
                  </a:r>
                </a:p>
              </p:txBody>
            </p:sp>
          </p:grpSp>
          <p:grpSp>
            <p:nvGrpSpPr>
              <p:cNvPr id="15" name="Group 14">
                <a:extLst>
                  <a:ext uri="{FF2B5EF4-FFF2-40B4-BE49-F238E27FC236}">
                    <a16:creationId xmlns:a16="http://schemas.microsoft.com/office/drawing/2014/main" id="{6870E976-591D-1D40-B40B-353E2930645E}"/>
                  </a:ext>
                </a:extLst>
              </p:cNvPr>
              <p:cNvGrpSpPr/>
              <p:nvPr/>
            </p:nvGrpSpPr>
            <p:grpSpPr>
              <a:xfrm>
                <a:off x="1086867" y="3727821"/>
                <a:ext cx="505266" cy="230832"/>
                <a:chOff x="1086867" y="3727821"/>
                <a:chExt cx="505266" cy="230832"/>
              </a:xfrm>
            </p:grpSpPr>
            <p:sp>
              <p:nvSpPr>
                <p:cNvPr id="4" name="Rectangle 3">
                  <a:extLst>
                    <a:ext uri="{FF2B5EF4-FFF2-40B4-BE49-F238E27FC236}">
                      <a16:creationId xmlns:a16="http://schemas.microsoft.com/office/drawing/2014/main" id="{684830B1-3099-234A-8F47-3A468A1496A2}"/>
                    </a:ext>
                  </a:extLst>
                </p:cNvPr>
                <p:cNvSpPr/>
                <p:nvPr/>
              </p:nvSpPr>
              <p:spPr>
                <a:xfrm>
                  <a:off x="1143289" y="3764323"/>
                  <a:ext cx="381000" cy="137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098A408-ABCD-CA47-B923-68BC89C288E8}"/>
                    </a:ext>
                  </a:extLst>
                </p:cNvPr>
                <p:cNvSpPr txBox="1"/>
                <p:nvPr/>
              </p:nvSpPr>
              <p:spPr>
                <a:xfrm>
                  <a:off x="1086867" y="3727821"/>
                  <a:ext cx="505266" cy="230832"/>
                </a:xfrm>
                <a:prstGeom prst="rect">
                  <a:avLst/>
                </a:prstGeom>
                <a:noFill/>
              </p:spPr>
              <p:txBody>
                <a:bodyPr wrap="square" rtlCol="0">
                  <a:spAutoFit/>
                </a:bodyPr>
                <a:lstStyle/>
                <a:p>
                  <a:r>
                    <a:rPr lang="en-US" sz="900" dirty="0"/>
                    <a:t>42047</a:t>
                  </a:r>
                </a:p>
              </p:txBody>
            </p:sp>
          </p:grpSp>
        </p:grpSp>
      </p:grpSp>
      <p:grpSp>
        <p:nvGrpSpPr>
          <p:cNvPr id="29" name="Group 28">
            <a:extLst>
              <a:ext uri="{FF2B5EF4-FFF2-40B4-BE49-F238E27FC236}">
                <a16:creationId xmlns:a16="http://schemas.microsoft.com/office/drawing/2014/main" id="{A987A4FD-0022-1B43-A765-2DBA03001628}"/>
              </a:ext>
            </a:extLst>
          </p:cNvPr>
          <p:cNvGrpSpPr/>
          <p:nvPr/>
        </p:nvGrpSpPr>
        <p:grpSpPr>
          <a:xfrm>
            <a:off x="4957255" y="4467966"/>
            <a:ext cx="3546714" cy="2237634"/>
            <a:chOff x="4957255" y="4397464"/>
            <a:chExt cx="3546714" cy="2237634"/>
          </a:xfrm>
        </p:grpSpPr>
        <p:pic>
          <p:nvPicPr>
            <p:cNvPr id="18" name="Picture 17" descr="A screenshot of a cell phone&#10;&#10;Description automatically generated">
              <a:extLst>
                <a:ext uri="{FF2B5EF4-FFF2-40B4-BE49-F238E27FC236}">
                  <a16:creationId xmlns:a16="http://schemas.microsoft.com/office/drawing/2014/main" id="{1BB10CF5-B5E5-B349-851E-AA346B16F40D}"/>
                </a:ext>
              </a:extLst>
            </p:cNvPr>
            <p:cNvPicPr>
              <a:picLocks noChangeAspect="1"/>
            </p:cNvPicPr>
            <p:nvPr/>
          </p:nvPicPr>
          <p:blipFill rotWithShape="1">
            <a:blip r:embed="rId4">
              <a:extLst>
                <a:ext uri="{28A0092B-C50C-407E-A947-70E740481C1C}">
                  <a14:useLocalDpi xmlns:a14="http://schemas.microsoft.com/office/drawing/2010/main" val="0"/>
                </a:ext>
              </a:extLst>
            </a:blip>
            <a:srcRect b="2340"/>
            <a:stretch/>
          </p:blipFill>
          <p:spPr>
            <a:xfrm>
              <a:off x="4957255" y="4397464"/>
              <a:ext cx="3546714" cy="2237634"/>
            </a:xfrm>
            <a:prstGeom prst="rect">
              <a:avLst/>
            </a:prstGeom>
          </p:spPr>
        </p:pic>
        <p:sp>
          <p:nvSpPr>
            <p:cNvPr id="26" name="TextBox 25">
              <a:extLst>
                <a:ext uri="{FF2B5EF4-FFF2-40B4-BE49-F238E27FC236}">
                  <a16:creationId xmlns:a16="http://schemas.microsoft.com/office/drawing/2014/main" id="{8750E233-B973-FB47-9C3D-98FB8F78F8F4}"/>
                </a:ext>
              </a:extLst>
            </p:cNvPr>
            <p:cNvSpPr txBox="1"/>
            <p:nvPr/>
          </p:nvSpPr>
          <p:spPr>
            <a:xfrm>
              <a:off x="5615781" y="4572195"/>
              <a:ext cx="1523200" cy="276999"/>
            </a:xfrm>
            <a:prstGeom prst="rect">
              <a:avLst/>
            </a:prstGeom>
            <a:noFill/>
          </p:spPr>
          <p:txBody>
            <a:bodyPr wrap="square" rtlCol="0">
              <a:spAutoFit/>
            </a:bodyPr>
            <a:lstStyle/>
            <a:p>
              <a:r>
                <a:rPr lang="en-US" sz="1200" b="1" dirty="0"/>
                <a:t>p</a:t>
              </a:r>
              <a:r>
                <a:rPr lang="en-US" sz="1200" b="1" baseline="-25000" dirty="0"/>
                <a:t>42047</a:t>
              </a:r>
              <a:r>
                <a:rPr lang="en-US" sz="1200" b="1" dirty="0"/>
                <a:t>=6.074e-248</a:t>
              </a:r>
            </a:p>
          </p:txBody>
        </p:sp>
      </p:grpSp>
      <p:grpSp>
        <p:nvGrpSpPr>
          <p:cNvPr id="22" name="Group 21">
            <a:extLst>
              <a:ext uri="{FF2B5EF4-FFF2-40B4-BE49-F238E27FC236}">
                <a16:creationId xmlns:a16="http://schemas.microsoft.com/office/drawing/2014/main" id="{F7F9CAC1-8E15-3741-A6B3-CDF1A7E5EBA9}"/>
              </a:ext>
            </a:extLst>
          </p:cNvPr>
          <p:cNvGrpSpPr/>
          <p:nvPr/>
        </p:nvGrpSpPr>
        <p:grpSpPr>
          <a:xfrm>
            <a:off x="4642214" y="1561167"/>
            <a:ext cx="4165256" cy="2807530"/>
            <a:chOff x="4642214" y="1561167"/>
            <a:chExt cx="4165256" cy="2807530"/>
          </a:xfrm>
        </p:grpSpPr>
        <p:pic>
          <p:nvPicPr>
            <p:cNvPr id="5" name="Picture 4" descr="A screenshot of a cell phone&#10;&#10;Description automatically generated">
              <a:extLst>
                <a:ext uri="{FF2B5EF4-FFF2-40B4-BE49-F238E27FC236}">
                  <a16:creationId xmlns:a16="http://schemas.microsoft.com/office/drawing/2014/main" id="{83F3A24B-CF59-EC44-B7A3-08B8AC7EF9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2214" y="1638602"/>
              <a:ext cx="4044586" cy="2730095"/>
            </a:xfrm>
            <a:prstGeom prst="rect">
              <a:avLst/>
            </a:prstGeom>
          </p:spPr>
        </p:pic>
        <p:sp>
          <p:nvSpPr>
            <p:cNvPr id="28" name="TextBox 27">
              <a:extLst>
                <a:ext uri="{FF2B5EF4-FFF2-40B4-BE49-F238E27FC236}">
                  <a16:creationId xmlns:a16="http://schemas.microsoft.com/office/drawing/2014/main" id="{6C94F8AC-5A74-A94D-BDCA-CD79AD486B7B}"/>
                </a:ext>
              </a:extLst>
            </p:cNvPr>
            <p:cNvSpPr txBox="1"/>
            <p:nvPr/>
          </p:nvSpPr>
          <p:spPr>
            <a:xfrm>
              <a:off x="4876800" y="1561167"/>
              <a:ext cx="3930670" cy="338554"/>
            </a:xfrm>
            <a:prstGeom prst="rect">
              <a:avLst/>
            </a:prstGeom>
            <a:solidFill>
              <a:schemeClr val="bg1"/>
            </a:solidFill>
          </p:spPr>
          <p:txBody>
            <a:bodyPr wrap="square" rtlCol="0">
              <a:spAutoFit/>
            </a:bodyPr>
            <a:lstStyle/>
            <a:p>
              <a:pPr algn="ctr"/>
              <a:r>
                <a:rPr lang="en-US" sz="1600" b="1" dirty="0"/>
                <a:t>8764314</a:t>
              </a:r>
            </a:p>
          </p:txBody>
        </p:sp>
      </p:grpSp>
    </p:spTree>
    <p:extLst>
      <p:ext uri="{BB962C8B-B14F-4D97-AF65-F5344CB8AC3E}">
        <p14:creationId xmlns:p14="http://schemas.microsoft.com/office/powerpoint/2010/main" val="404726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Wind Speed</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49EAE00A-A3E3-40A0-B1E0-978707B2FAB6}"/>
              </a:ext>
            </a:extLst>
          </p:cNvPr>
          <p:cNvPicPr>
            <a:picLocks noChangeAspect="1"/>
          </p:cNvPicPr>
          <p:nvPr/>
        </p:nvPicPr>
        <p:blipFill rotWithShape="1">
          <a:blip r:embed="rId2"/>
          <a:srcRect l="7973" t="6834" r="8879" b="4323"/>
          <a:stretch/>
        </p:blipFill>
        <p:spPr>
          <a:xfrm>
            <a:off x="952500" y="1771389"/>
            <a:ext cx="7239000" cy="3867411"/>
          </a:xfrm>
          <a:prstGeom prst="rect">
            <a:avLst/>
          </a:prstGeom>
        </p:spPr>
      </p:pic>
      <p:sp>
        <p:nvSpPr>
          <p:cNvPr id="4" name="TextBox 3">
            <a:extLst>
              <a:ext uri="{FF2B5EF4-FFF2-40B4-BE49-F238E27FC236}">
                <a16:creationId xmlns:a16="http://schemas.microsoft.com/office/drawing/2014/main" id="{B9CCD970-F7F6-0A4F-88A7-C53EC638B3B7}"/>
              </a:ext>
            </a:extLst>
          </p:cNvPr>
          <p:cNvSpPr txBox="1"/>
          <p:nvPr/>
        </p:nvSpPr>
        <p:spPr>
          <a:xfrm>
            <a:off x="1714500" y="5638800"/>
            <a:ext cx="5715000" cy="738664"/>
          </a:xfrm>
          <a:prstGeom prst="rect">
            <a:avLst/>
          </a:prstGeom>
          <a:noFill/>
        </p:spPr>
        <p:txBody>
          <a:bodyPr wrap="square" rtlCol="0">
            <a:spAutoFit/>
          </a:bodyPr>
          <a:lstStyle/>
          <a:p>
            <a:pPr algn="ctr"/>
            <a:r>
              <a:rPr lang="en-US" sz="1400" dirty="0"/>
              <a:t>In the case of wind speed, we do NOT want to ignore outliers.  The outliers (higher wind speed) as they would relate to the remaining data would in fact be the hurricane strength speeds. </a:t>
            </a:r>
          </a:p>
        </p:txBody>
      </p:sp>
    </p:spTree>
    <p:extLst>
      <p:ext uri="{BB962C8B-B14F-4D97-AF65-F5344CB8AC3E}">
        <p14:creationId xmlns:p14="http://schemas.microsoft.com/office/powerpoint/2010/main" val="2918442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70862-466B-5C45-A6C7-6F23E22335B8}"/>
              </a:ext>
            </a:extLst>
          </p:cNvPr>
          <p:cNvSpPr>
            <a:spLocks noGrp="1"/>
          </p:cNvSpPr>
          <p:nvPr>
            <p:ph type="title"/>
          </p:nvPr>
        </p:nvSpPr>
        <p:spPr/>
        <p:txBody>
          <a:bodyPr/>
          <a:lstStyle/>
          <a:p>
            <a:r>
              <a:rPr lang="en-US" altLang="en-US" b="1" dirty="0">
                <a:latin typeface="Tahoma" panose="020B0604030504040204" pitchFamily="34" charset="0"/>
              </a:rPr>
              <a:t>Water Temperature Firefly</a:t>
            </a:r>
            <a:endParaRPr lang="en-US" dirty="0"/>
          </a:p>
        </p:txBody>
      </p:sp>
      <p:sp>
        <p:nvSpPr>
          <p:cNvPr id="3" name="Content Placeholder 2">
            <a:extLst>
              <a:ext uri="{FF2B5EF4-FFF2-40B4-BE49-F238E27FC236}">
                <a16:creationId xmlns:a16="http://schemas.microsoft.com/office/drawing/2014/main" id="{E66F7B8A-5B78-9B45-90CE-88D71C08A5AF}"/>
              </a:ext>
            </a:extLst>
          </p:cNvPr>
          <p:cNvSpPr>
            <a:spLocks noGrp="1"/>
          </p:cNvSpPr>
          <p:nvPr>
            <p:ph idx="1"/>
          </p:nvPr>
        </p:nvSpPr>
        <p:spPr>
          <a:xfrm>
            <a:off x="304800" y="1600200"/>
            <a:ext cx="8515350" cy="4752975"/>
          </a:xfrm>
        </p:spPr>
        <p:txBody>
          <a:bodyPr/>
          <a:lstStyle/>
          <a:p>
            <a:pPr marL="0" indent="0">
              <a:buNone/>
            </a:pPr>
            <a:r>
              <a:rPr lang="en-US" sz="1600" dirty="0"/>
              <a:t>As stated, the correlation and p-value tests were the driving factor for the analysis.  The grey data here shows the population of water temperatures recorded over the entire summer.  The blue dates highlight the timeframe that was recorded in the several days leading up to Harvey landfall.</a:t>
            </a:r>
          </a:p>
        </p:txBody>
      </p:sp>
      <p:sp>
        <p:nvSpPr>
          <p:cNvPr id="6" name="TextBox 5">
            <a:extLst>
              <a:ext uri="{FF2B5EF4-FFF2-40B4-BE49-F238E27FC236}">
                <a16:creationId xmlns:a16="http://schemas.microsoft.com/office/drawing/2014/main" id="{61D21664-56A1-CB4D-A85C-943A7745628E}"/>
              </a:ext>
            </a:extLst>
          </p:cNvPr>
          <p:cNvSpPr txBox="1"/>
          <p:nvPr/>
        </p:nvSpPr>
        <p:spPr>
          <a:xfrm>
            <a:off x="304800" y="3124200"/>
            <a:ext cx="1981200" cy="3108543"/>
          </a:xfrm>
          <a:prstGeom prst="rect">
            <a:avLst/>
          </a:prstGeom>
          <a:noFill/>
        </p:spPr>
        <p:txBody>
          <a:bodyPr wrap="square" rtlCol="0">
            <a:spAutoFit/>
          </a:bodyPr>
          <a:lstStyle/>
          <a:p>
            <a:r>
              <a:rPr lang="en-US" sz="1400" dirty="0"/>
              <a:t>The yellow line was installed for reference.   </a:t>
            </a:r>
          </a:p>
          <a:p>
            <a:r>
              <a:rPr lang="en-US" sz="1400" dirty="0"/>
              <a:t>Through meteorological  research, it has been noted that the strongest storms typically occur with water temps over 26°C – note that all of the data prior to Harvey landfall is above the “go/ no-go” line.</a:t>
            </a:r>
          </a:p>
        </p:txBody>
      </p:sp>
      <p:pic>
        <p:nvPicPr>
          <p:cNvPr id="7" name="Picture 6">
            <a:extLst>
              <a:ext uri="{FF2B5EF4-FFF2-40B4-BE49-F238E27FC236}">
                <a16:creationId xmlns:a16="http://schemas.microsoft.com/office/drawing/2014/main" id="{9FE40567-6B9D-A049-8CEF-DCDE22856FBF}"/>
              </a:ext>
            </a:extLst>
          </p:cNvPr>
          <p:cNvPicPr>
            <a:picLocks noChangeAspect="1"/>
          </p:cNvPicPr>
          <p:nvPr/>
        </p:nvPicPr>
        <p:blipFill>
          <a:blip r:embed="rId2"/>
          <a:stretch>
            <a:fillRect/>
          </a:stretch>
        </p:blipFill>
        <p:spPr>
          <a:xfrm>
            <a:off x="2402796" y="2590800"/>
            <a:ext cx="6741204" cy="4267200"/>
          </a:xfrm>
          <a:prstGeom prst="rect">
            <a:avLst/>
          </a:prstGeom>
        </p:spPr>
      </p:pic>
    </p:spTree>
    <p:extLst>
      <p:ext uri="{BB962C8B-B14F-4D97-AF65-F5344CB8AC3E}">
        <p14:creationId xmlns:p14="http://schemas.microsoft.com/office/powerpoint/2010/main" val="699964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70862-466B-5C45-A6C7-6F23E22335B8}"/>
              </a:ext>
            </a:extLst>
          </p:cNvPr>
          <p:cNvSpPr>
            <a:spLocks noGrp="1"/>
          </p:cNvSpPr>
          <p:nvPr>
            <p:ph type="title"/>
          </p:nvPr>
        </p:nvSpPr>
        <p:spPr/>
        <p:txBody>
          <a:bodyPr/>
          <a:lstStyle/>
          <a:p>
            <a:r>
              <a:rPr lang="en-US" altLang="en-US" b="1" dirty="0">
                <a:latin typeface="Tahoma" panose="020B0604030504040204" pitchFamily="34" charset="0"/>
              </a:rPr>
              <a:t>Air Pressure Firefly</a:t>
            </a:r>
            <a:endParaRPr lang="en-US" dirty="0"/>
          </a:p>
        </p:txBody>
      </p:sp>
      <p:sp>
        <p:nvSpPr>
          <p:cNvPr id="3" name="Content Placeholder 2">
            <a:extLst>
              <a:ext uri="{FF2B5EF4-FFF2-40B4-BE49-F238E27FC236}">
                <a16:creationId xmlns:a16="http://schemas.microsoft.com/office/drawing/2014/main" id="{E66F7B8A-5B78-9B45-90CE-88D71C08A5AF}"/>
              </a:ext>
            </a:extLst>
          </p:cNvPr>
          <p:cNvSpPr>
            <a:spLocks noGrp="1"/>
          </p:cNvSpPr>
          <p:nvPr>
            <p:ph idx="1"/>
          </p:nvPr>
        </p:nvSpPr>
        <p:spPr>
          <a:xfrm>
            <a:off x="304800" y="1600200"/>
            <a:ext cx="8382000" cy="4752975"/>
          </a:xfrm>
        </p:spPr>
        <p:txBody>
          <a:bodyPr/>
          <a:lstStyle/>
          <a:p>
            <a:pPr marL="0" indent="0">
              <a:buNone/>
            </a:pPr>
            <a:r>
              <a:rPr lang="en-US" sz="1600" dirty="0"/>
              <a:t>Per our data acquisition, Air Pressure showed the greatest correlation to rising wind speeds.  The grey area here, as before, shows the population data for the entire summer data set.  The brown and yellow show August and hurricane specific data that we would have expected to trend with rising wind speed. </a:t>
            </a:r>
          </a:p>
        </p:txBody>
      </p:sp>
      <p:sp>
        <p:nvSpPr>
          <p:cNvPr id="9" name="TextBox 8">
            <a:extLst>
              <a:ext uri="{FF2B5EF4-FFF2-40B4-BE49-F238E27FC236}">
                <a16:creationId xmlns:a16="http://schemas.microsoft.com/office/drawing/2014/main" id="{675034F5-D32F-CB4B-BD7B-EB36BC09D317}"/>
              </a:ext>
            </a:extLst>
          </p:cNvPr>
          <p:cNvSpPr txBox="1"/>
          <p:nvPr/>
        </p:nvSpPr>
        <p:spPr>
          <a:xfrm>
            <a:off x="76200" y="3200400"/>
            <a:ext cx="1106770" cy="2893100"/>
          </a:xfrm>
          <a:prstGeom prst="rect">
            <a:avLst/>
          </a:prstGeom>
          <a:noFill/>
        </p:spPr>
        <p:txBody>
          <a:bodyPr wrap="square" rtlCol="0">
            <a:spAutoFit/>
          </a:bodyPr>
          <a:lstStyle/>
          <a:p>
            <a:r>
              <a:rPr lang="en-US" sz="1200" dirty="0"/>
              <a:t>The green “Harvey Data” was acquired via National Hurricane Center –</a:t>
            </a:r>
          </a:p>
          <a:p>
            <a:r>
              <a:rPr lang="en-US" sz="1200" dirty="0"/>
              <a:t>This completely overlays the expected speed vs. Air Pressure relationship. </a:t>
            </a:r>
          </a:p>
          <a:p>
            <a:r>
              <a:rPr lang="en-US" sz="1400" dirty="0"/>
              <a:t>   </a:t>
            </a:r>
          </a:p>
        </p:txBody>
      </p:sp>
      <p:pic>
        <p:nvPicPr>
          <p:cNvPr id="6" name="Picture 5">
            <a:extLst>
              <a:ext uri="{FF2B5EF4-FFF2-40B4-BE49-F238E27FC236}">
                <a16:creationId xmlns:a16="http://schemas.microsoft.com/office/drawing/2014/main" id="{5857FD62-77C0-F44A-A9E6-83D42F64B2B3}"/>
              </a:ext>
            </a:extLst>
          </p:cNvPr>
          <p:cNvPicPr>
            <a:picLocks noChangeAspect="1"/>
          </p:cNvPicPr>
          <p:nvPr/>
        </p:nvPicPr>
        <p:blipFill>
          <a:blip r:embed="rId2"/>
          <a:stretch>
            <a:fillRect/>
          </a:stretch>
        </p:blipFill>
        <p:spPr>
          <a:xfrm>
            <a:off x="1182970" y="2743200"/>
            <a:ext cx="7941151" cy="4114800"/>
          </a:xfrm>
          <a:prstGeom prst="rect">
            <a:avLst/>
          </a:prstGeom>
        </p:spPr>
      </p:pic>
    </p:spTree>
    <p:extLst>
      <p:ext uri="{BB962C8B-B14F-4D97-AF65-F5344CB8AC3E}">
        <p14:creationId xmlns:p14="http://schemas.microsoft.com/office/powerpoint/2010/main" val="1131273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Complete P-Value Data</a:t>
            </a:r>
            <a:endParaRPr lang="uk-UA" altLang="en-US" b="1" dirty="0">
              <a:latin typeface="Tahoma" panose="020B0604030504040204"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11FC655B-6C18-EC44-AEFD-016A99675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910" y="3581400"/>
            <a:ext cx="7200390" cy="2787650"/>
          </a:xfrm>
          <a:prstGeom prst="rect">
            <a:avLst/>
          </a:prstGeom>
        </p:spPr>
      </p:pic>
      <p:sp>
        <p:nvSpPr>
          <p:cNvPr id="2" name="TextBox 1">
            <a:extLst>
              <a:ext uri="{FF2B5EF4-FFF2-40B4-BE49-F238E27FC236}">
                <a16:creationId xmlns:a16="http://schemas.microsoft.com/office/drawing/2014/main" id="{FB0E7430-2380-A144-BA51-8F329CFC53FF}"/>
              </a:ext>
            </a:extLst>
          </p:cNvPr>
          <p:cNvSpPr txBox="1"/>
          <p:nvPr/>
        </p:nvSpPr>
        <p:spPr>
          <a:xfrm>
            <a:off x="1143000" y="1735196"/>
            <a:ext cx="7086600" cy="1200329"/>
          </a:xfrm>
          <a:prstGeom prst="rect">
            <a:avLst/>
          </a:prstGeom>
          <a:noFill/>
        </p:spPr>
        <p:txBody>
          <a:bodyPr wrap="square" rtlCol="0">
            <a:spAutoFit/>
          </a:bodyPr>
          <a:lstStyle/>
          <a:p>
            <a:r>
              <a:rPr lang="en-US" dirty="0"/>
              <a:t>This slide included for reference data detailing the statistical analysis.  The main deciding factor is the correlation coefficient.  These p-values support the significance of that attribute as it relates to hurricane strength (wind speed). </a:t>
            </a:r>
          </a:p>
        </p:txBody>
      </p:sp>
      <p:sp>
        <p:nvSpPr>
          <p:cNvPr id="3" name="TextBox 2">
            <a:extLst>
              <a:ext uri="{FF2B5EF4-FFF2-40B4-BE49-F238E27FC236}">
                <a16:creationId xmlns:a16="http://schemas.microsoft.com/office/drawing/2014/main" id="{5BEC73AC-0E38-BC45-9E13-8C759159B537}"/>
              </a:ext>
            </a:extLst>
          </p:cNvPr>
          <p:cNvSpPr txBox="1"/>
          <p:nvPr/>
        </p:nvSpPr>
        <p:spPr>
          <a:xfrm>
            <a:off x="3019552" y="3212068"/>
            <a:ext cx="3104896" cy="369332"/>
          </a:xfrm>
          <a:prstGeom prst="rect">
            <a:avLst/>
          </a:prstGeom>
          <a:noFill/>
        </p:spPr>
        <p:txBody>
          <a:bodyPr wrap="square" rtlCol="0">
            <a:spAutoFit/>
          </a:bodyPr>
          <a:lstStyle/>
          <a:p>
            <a:pPr algn="ctr"/>
            <a:r>
              <a:rPr lang="en-US" b="1" dirty="0"/>
              <a:t>Complete P-Value Results</a:t>
            </a:r>
          </a:p>
        </p:txBody>
      </p:sp>
      <p:sp>
        <p:nvSpPr>
          <p:cNvPr id="9" name="Rounded Rectangle 8">
            <a:extLst>
              <a:ext uri="{FF2B5EF4-FFF2-40B4-BE49-F238E27FC236}">
                <a16:creationId xmlns:a16="http://schemas.microsoft.com/office/drawing/2014/main" id="{5FC06010-DBD8-7242-912D-00BD65CB626E}"/>
              </a:ext>
            </a:extLst>
          </p:cNvPr>
          <p:cNvSpPr/>
          <p:nvPr/>
        </p:nvSpPr>
        <p:spPr>
          <a:xfrm>
            <a:off x="1872943" y="3886200"/>
            <a:ext cx="1251257" cy="23622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3786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Limitations </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187450" y="1600200"/>
            <a:ext cx="6769100" cy="817562"/>
          </a:xfrm>
        </p:spPr>
        <p:txBody>
          <a:bodyPr/>
          <a:lstStyle/>
          <a:p>
            <a:pPr>
              <a:lnSpc>
                <a:spcPct val="80000"/>
              </a:lnSpc>
            </a:pPr>
            <a:r>
              <a:rPr lang="en-US" altLang="ko-KR" sz="1800" dirty="0">
                <a:latin typeface="Verdana" panose="020B0604030504040204" pitchFamily="34" charset="0"/>
                <a:ea typeface="굴림" panose="020B0600000101010101" pitchFamily="34" charset="-127"/>
              </a:rPr>
              <a:t>As is typical for a data project, the group was at the mercy of the available data.  Only certain platforms/weather stations acquired the points useful that were necessary for analysis that lie in a vicinity of the path of the storm.</a:t>
            </a:r>
          </a:p>
          <a:p>
            <a:pPr>
              <a:lnSpc>
                <a:spcPct val="80000"/>
              </a:lnSpc>
            </a:pPr>
            <a:endParaRPr lang="en-US" altLang="ko-KR" sz="1200" dirty="0">
              <a:latin typeface="Verdana" panose="020B0604030504040204" pitchFamily="34" charset="0"/>
              <a:ea typeface="굴림" panose="020B0600000101010101" pitchFamily="34" charset="-127"/>
            </a:endParaRPr>
          </a:p>
          <a:p>
            <a:pPr>
              <a:lnSpc>
                <a:spcPct val="80000"/>
              </a:lnSpc>
            </a:pPr>
            <a:r>
              <a:rPr lang="en-US" altLang="ko-KR" sz="1800" dirty="0">
                <a:latin typeface="Verdana" panose="020B0604030504040204" pitchFamily="34" charset="0"/>
                <a:ea typeface="굴림" panose="020B0600000101010101" pitchFamily="34" charset="-127"/>
              </a:rPr>
              <a:t>Even as useable sites were located, as the project progressed, it was found that there were several levels of incompleteness regarding the gathered data sets.  For example:</a:t>
            </a:r>
          </a:p>
          <a:p>
            <a:pPr lvl="1">
              <a:lnSpc>
                <a:spcPct val="80000"/>
              </a:lnSpc>
            </a:pPr>
            <a:r>
              <a:rPr lang="en-US" altLang="ko-KR" sz="1600" dirty="0">
                <a:latin typeface="Verdana" panose="020B0604030504040204" pitchFamily="34" charset="0"/>
                <a:ea typeface="굴림" panose="020B0600000101010101" pitchFamily="34" charset="-127"/>
              </a:rPr>
              <a:t>Inconsistency of sensor data acquisition by location and time.</a:t>
            </a:r>
          </a:p>
          <a:p>
            <a:pPr lvl="1">
              <a:lnSpc>
                <a:spcPct val="80000"/>
              </a:lnSpc>
            </a:pPr>
            <a:r>
              <a:rPr lang="en-US" altLang="ko-KR" sz="1600" dirty="0">
                <a:latin typeface="Verdana" panose="020B0604030504040204" pitchFamily="34" charset="0"/>
                <a:ea typeface="굴림" panose="020B0600000101010101" pitchFamily="34" charset="-127"/>
              </a:rPr>
              <a:t>Sensor calibration.</a:t>
            </a:r>
          </a:p>
          <a:p>
            <a:pPr lvl="1">
              <a:lnSpc>
                <a:spcPct val="80000"/>
              </a:lnSpc>
            </a:pPr>
            <a:r>
              <a:rPr lang="en-US" altLang="ko-KR" sz="1600" dirty="0">
                <a:latin typeface="Verdana" panose="020B0604030504040204" pitchFamily="34" charset="0"/>
                <a:ea typeface="굴림" panose="020B0600000101010101" pitchFamily="34" charset="-127"/>
              </a:rPr>
              <a:t>Missing data.</a:t>
            </a:r>
          </a:p>
          <a:p>
            <a:pPr lvl="1">
              <a:lnSpc>
                <a:spcPct val="80000"/>
              </a:lnSpc>
            </a:pPr>
            <a:endParaRPr lang="en-US" altLang="ko-KR" sz="1200" dirty="0">
              <a:latin typeface="Verdana" panose="020B0604030504040204" pitchFamily="34" charset="0"/>
              <a:ea typeface="굴림" panose="020B0600000101010101" pitchFamily="34" charset="-127"/>
            </a:endParaRPr>
          </a:p>
          <a:p>
            <a:pPr>
              <a:lnSpc>
                <a:spcPct val="80000"/>
              </a:lnSpc>
            </a:pPr>
            <a:r>
              <a:rPr lang="en-US" altLang="ko-KR" sz="1800" dirty="0">
                <a:latin typeface="Verdana" panose="020B0604030504040204" pitchFamily="34" charset="0"/>
                <a:ea typeface="굴림" panose="020B0600000101010101" pitchFamily="34" charset="-127"/>
              </a:rPr>
              <a:t>Erroneous data on some of the data sets collected during the actual Hurricane. </a:t>
            </a:r>
          </a:p>
          <a:p>
            <a:pPr lvl="1">
              <a:lnSpc>
                <a:spcPct val="80000"/>
              </a:lnSpc>
            </a:pPr>
            <a:r>
              <a:rPr lang="en-US" altLang="ko-KR" sz="1600" dirty="0">
                <a:latin typeface="Verdana" panose="020B0604030504040204" pitchFamily="34" charset="0"/>
                <a:ea typeface="굴림" panose="020B0600000101010101" pitchFamily="34" charset="-127"/>
              </a:rPr>
              <a:t>Several instances of incomplete data during the storm (platform down or damaged).</a:t>
            </a:r>
          </a:p>
          <a:p>
            <a:pPr lvl="1">
              <a:lnSpc>
                <a:spcPct val="80000"/>
              </a:lnSpc>
            </a:pPr>
            <a:r>
              <a:rPr lang="en-US" altLang="ko-KR" sz="1600" dirty="0">
                <a:latin typeface="Verdana" panose="020B0604030504040204" pitchFamily="34" charset="0"/>
                <a:ea typeface="굴림" panose="020B0600000101010101" pitchFamily="34" charset="-127"/>
              </a:rPr>
              <a:t>Specifically, salinity and wind speeds were incomplete.</a:t>
            </a:r>
          </a:p>
          <a:p>
            <a:pPr lvl="1">
              <a:lnSpc>
                <a:spcPct val="80000"/>
              </a:lnSpc>
            </a:pPr>
            <a:endParaRPr lang="en-US" altLang="ko-KR" sz="2000" dirty="0">
              <a:latin typeface="Verdana" panose="020B0604030504040204" pitchFamily="34" charset="0"/>
              <a:ea typeface="굴림" panose="020B0600000101010101" pitchFamily="34" charset="-127"/>
            </a:endParaRPr>
          </a:p>
        </p:txBody>
      </p:sp>
    </p:spTree>
    <p:extLst>
      <p:ext uri="{BB962C8B-B14F-4D97-AF65-F5344CB8AC3E}">
        <p14:creationId xmlns:p14="http://schemas.microsoft.com/office/powerpoint/2010/main" val="3308262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Conclusions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533400" y="1828800"/>
            <a:ext cx="7772400" cy="4572000"/>
          </a:xfrm>
        </p:spPr>
        <p:txBody>
          <a:bodyPr/>
          <a:lstStyle/>
          <a:p>
            <a:pPr>
              <a:lnSpc>
                <a:spcPct val="80000"/>
              </a:lnSpc>
            </a:pPr>
            <a:r>
              <a:rPr lang="en-US" altLang="ko-KR" sz="1600" dirty="0">
                <a:latin typeface="Verdana" panose="020B0604030504040204" pitchFamily="34" charset="0"/>
                <a:ea typeface="굴림" panose="020B0600000101010101" pitchFamily="34" charset="-127"/>
              </a:rPr>
              <a:t>Conclusive evidence presented itself as result of the correlation and p-value testing.  Air Pressure mathematically related to windspeed inversely with the most significance. </a:t>
            </a:r>
          </a:p>
          <a:p>
            <a:pPr>
              <a:lnSpc>
                <a:spcPct val="80000"/>
              </a:lnSpc>
            </a:pPr>
            <a:endParaRPr lang="en-US" altLang="ko-KR" sz="800" dirty="0">
              <a:latin typeface="Verdana" panose="020B0604030504040204" pitchFamily="34" charset="0"/>
              <a:ea typeface="굴림" panose="020B0600000101010101" pitchFamily="34" charset="-127"/>
            </a:endParaRPr>
          </a:p>
          <a:p>
            <a:pPr>
              <a:lnSpc>
                <a:spcPct val="80000"/>
              </a:lnSpc>
            </a:pPr>
            <a:r>
              <a:rPr lang="en-US" altLang="ko-KR" sz="1600" b="1" i="1" dirty="0">
                <a:latin typeface="Verdana" panose="020B0604030504040204" pitchFamily="34" charset="0"/>
                <a:ea typeface="굴림" panose="020B0600000101010101" pitchFamily="34" charset="-127"/>
              </a:rPr>
              <a:t>The null hypothesis that sea water temperature would effect the hurricane intensity the most was disproven by these tests. However, we did see many expected correlations.</a:t>
            </a:r>
          </a:p>
          <a:p>
            <a:pPr>
              <a:lnSpc>
                <a:spcPct val="80000"/>
              </a:lnSpc>
            </a:pPr>
            <a:endParaRPr lang="en-US" altLang="ko-KR" sz="8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The Air Pressure Firefly diagram points out some interesting data.  The actual wind speeds collected for the plotted location during the timeframe of the hurricane are actually quite low, although elevated from the bulk of the summer data collected.  The sonar data does overlay expectedly for hurricane force winds at the lower pressure levels. </a:t>
            </a:r>
          </a:p>
          <a:p>
            <a:pPr>
              <a:lnSpc>
                <a:spcPct val="80000"/>
              </a:lnSpc>
            </a:pPr>
            <a:endParaRPr lang="en-US" altLang="ko-KR" sz="8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Another interesting Sea Water Firefly showed that, as expected, water temperatures in the days just before landfall of Harvey are indeed vastly above the “elevated risk” levels for hurricane development as put forth by meteorological study.</a:t>
            </a:r>
          </a:p>
          <a:p>
            <a:pPr>
              <a:lnSpc>
                <a:spcPct val="80000"/>
              </a:lnSpc>
            </a:pPr>
            <a:endParaRPr lang="en-US" altLang="ko-KR" sz="8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Test results 0 = no correlation, no significance, and/or no data.  We would have enjoyed gathering more intel on these locations/attributes.</a:t>
            </a:r>
          </a:p>
        </p:txBody>
      </p:sp>
    </p:spTree>
    <p:extLst>
      <p:ext uri="{BB962C8B-B14F-4D97-AF65-F5344CB8AC3E}">
        <p14:creationId xmlns:p14="http://schemas.microsoft.com/office/powerpoint/2010/main" val="2238731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Continued Analysis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990600" y="1905000"/>
            <a:ext cx="7504113" cy="817562"/>
          </a:xfrm>
        </p:spPr>
        <p:txBody>
          <a:bodyPr/>
          <a:lstStyle/>
          <a:p>
            <a:pPr marL="0" indent="0">
              <a:lnSpc>
                <a:spcPct val="80000"/>
              </a:lnSpc>
              <a:buNone/>
            </a:pPr>
            <a:r>
              <a:rPr lang="en-US" altLang="ko-KR" sz="1600" dirty="0">
                <a:latin typeface="Verdana" panose="020B0604030504040204" pitchFamily="34" charset="0"/>
                <a:ea typeface="굴림" panose="020B0600000101010101" pitchFamily="34" charset="-127"/>
              </a:rPr>
              <a:t>Weather data is rarely complete.  Solid lessons were learned in the realm of cleaning, using what is actually available/tangible data, searching for supporting documentation, and creating a minimum viable deliverable before spending extra time on completeness.  </a:t>
            </a:r>
          </a:p>
          <a:p>
            <a:pPr marL="0" indent="0">
              <a:lnSpc>
                <a:spcPct val="80000"/>
              </a:lnSpc>
              <a:buNone/>
            </a:pPr>
            <a:endParaRPr lang="en-US" altLang="ko-KR" sz="1600" dirty="0">
              <a:latin typeface="Verdana" panose="020B0604030504040204" pitchFamily="34" charset="0"/>
              <a:ea typeface="굴림" panose="020B0600000101010101" pitchFamily="34" charset="-127"/>
            </a:endParaRPr>
          </a:p>
          <a:p>
            <a:pPr marL="0" indent="0">
              <a:lnSpc>
                <a:spcPct val="80000"/>
              </a:lnSpc>
              <a:buNone/>
            </a:pPr>
            <a:r>
              <a:rPr lang="en-US" altLang="ko-KR" sz="1600" dirty="0">
                <a:latin typeface="Verdana" panose="020B0604030504040204" pitchFamily="34" charset="0"/>
                <a:ea typeface="굴림" panose="020B0600000101010101" pitchFamily="34" charset="-127"/>
              </a:rPr>
              <a:t>Interesting analysis could continue with extra effort and time:</a:t>
            </a:r>
          </a:p>
          <a:p>
            <a:pPr marL="0" indent="0">
              <a:lnSpc>
                <a:spcPct val="80000"/>
              </a:lnSpc>
              <a:buNone/>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Using regression studies to compare historical data/seasonality to the Harvey-specific data</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Continue to slice and study segments of data via K-means clustering.  Centroid results could present some interesting divergences. </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Revisit the incomplete data; use extra resources; extend analysis.</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Add new measurements of intensity such as size or development speed of the hurricane for an extra dimension. </a:t>
            </a:r>
          </a:p>
        </p:txBody>
      </p:sp>
    </p:spTree>
    <p:extLst>
      <p:ext uri="{BB962C8B-B14F-4D97-AF65-F5344CB8AC3E}">
        <p14:creationId xmlns:p14="http://schemas.microsoft.com/office/powerpoint/2010/main" val="1198531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Questions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187450" y="2646361"/>
            <a:ext cx="6769100" cy="817562"/>
          </a:xfrm>
        </p:spPr>
        <p:txBody>
          <a:bodyPr/>
          <a:lstStyle/>
          <a:p>
            <a:pPr marL="0" indent="0" algn="ctr">
              <a:lnSpc>
                <a:spcPct val="80000"/>
              </a:lnSpc>
              <a:buNone/>
            </a:pPr>
            <a:r>
              <a:rPr lang="en-US" altLang="ko-KR" sz="2000" dirty="0">
                <a:latin typeface="Verdana" panose="020B0604030504040204" pitchFamily="34" charset="0"/>
                <a:ea typeface="굴림" panose="020B0600000101010101" pitchFamily="34" charset="-127"/>
              </a:rPr>
              <a:t>Thank you for your time and attention! </a:t>
            </a:r>
          </a:p>
          <a:p>
            <a:pPr marL="0" indent="0" algn="ctr">
              <a:lnSpc>
                <a:spcPct val="80000"/>
              </a:lnSpc>
              <a:buNone/>
            </a:pPr>
            <a:endParaRPr lang="en-US" altLang="ko-KR" sz="2000" dirty="0">
              <a:latin typeface="Verdana" panose="020B0604030504040204" pitchFamily="34" charset="0"/>
              <a:ea typeface="굴림" panose="020B0600000101010101" pitchFamily="34" charset="-127"/>
            </a:endParaRPr>
          </a:p>
          <a:p>
            <a:pPr marL="0" indent="0" algn="ctr">
              <a:lnSpc>
                <a:spcPct val="80000"/>
              </a:lnSpc>
              <a:buNone/>
            </a:pPr>
            <a:r>
              <a:rPr lang="en-US" altLang="ko-KR" sz="2000" dirty="0">
                <a:latin typeface="Verdana" panose="020B0604030504040204" pitchFamily="34" charset="0"/>
                <a:ea typeface="굴림" panose="020B0600000101010101" pitchFamily="34" charset="-127"/>
              </a:rPr>
              <a:t>Questions, please!? </a:t>
            </a:r>
          </a:p>
        </p:txBody>
      </p:sp>
      <p:pic>
        <p:nvPicPr>
          <p:cNvPr id="3" name="Graphic 2" descr="Question Mark">
            <a:extLst>
              <a:ext uri="{FF2B5EF4-FFF2-40B4-BE49-F238E27FC236}">
                <a16:creationId xmlns:a16="http://schemas.microsoft.com/office/drawing/2014/main" id="{0CB651BC-C0AB-4A57-A313-23E58E7899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1880" y="4211639"/>
            <a:ext cx="1920240" cy="1920240"/>
          </a:xfrm>
          <a:prstGeom prst="rect">
            <a:avLst/>
          </a:prstGeom>
        </p:spPr>
      </p:pic>
    </p:spTree>
    <p:extLst>
      <p:ext uri="{BB962C8B-B14F-4D97-AF65-F5344CB8AC3E}">
        <p14:creationId xmlns:p14="http://schemas.microsoft.com/office/powerpoint/2010/main" val="2767727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Project Information</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187450" y="1981200"/>
            <a:ext cx="6769100" cy="4464050"/>
          </a:xfrm>
        </p:spPr>
        <p:txBody>
          <a:bodyPr/>
          <a:lstStyle/>
          <a:p>
            <a:pPr marL="0" indent="0">
              <a:lnSpc>
                <a:spcPct val="80000"/>
              </a:lnSpc>
              <a:buNone/>
            </a:pPr>
            <a:r>
              <a:rPr lang="en-US" altLang="ko-KR" sz="2000" b="1" dirty="0">
                <a:latin typeface="Verdana" panose="020B0604030504040204" pitchFamily="34" charset="0"/>
                <a:ea typeface="굴림" panose="020B0600000101010101" pitchFamily="34" charset="-127"/>
              </a:rPr>
              <a:t>Project Team (Group 6): </a:t>
            </a:r>
            <a:r>
              <a:rPr lang="en-US" altLang="ko-KR" sz="1800" b="1" dirty="0">
                <a:latin typeface="Verdana" panose="020B0604030504040204" pitchFamily="34" charset="0"/>
                <a:ea typeface="굴림" panose="020B0600000101010101" pitchFamily="34" charset="-127"/>
              </a:rPr>
              <a:t> </a:t>
            </a:r>
          </a:p>
          <a:p>
            <a:pPr lvl="1">
              <a:lnSpc>
                <a:spcPct val="80000"/>
              </a:lnSpc>
            </a:pPr>
            <a:r>
              <a:rPr lang="en-US" altLang="ko-KR" sz="1600" b="0" dirty="0">
                <a:latin typeface="Verdana" panose="020B0604030504040204" pitchFamily="34" charset="0"/>
                <a:ea typeface="굴림" panose="020B0600000101010101" pitchFamily="34" charset="-127"/>
              </a:rPr>
              <a:t>Reza </a:t>
            </a:r>
            <a:r>
              <a:rPr lang="en-US" altLang="ko-KR" sz="1600" b="0" dirty="0" err="1">
                <a:latin typeface="Verdana" panose="020B0604030504040204" pitchFamily="34" charset="0"/>
                <a:ea typeface="굴림" panose="020B0600000101010101" pitchFamily="34" charset="-127"/>
              </a:rPr>
              <a:t>Abasaltian</a:t>
            </a:r>
            <a:r>
              <a:rPr lang="en-US" altLang="ko-KR" sz="1600" b="0" dirty="0">
                <a:latin typeface="Verdana" panose="020B0604030504040204" pitchFamily="34" charset="0"/>
                <a:ea typeface="굴림" panose="020B0600000101010101" pitchFamily="34" charset="-127"/>
              </a:rPr>
              <a:t>, Vincent Adams, Jeremy Jones, &amp; Rob Pascarella</a:t>
            </a:r>
          </a:p>
          <a:p>
            <a:pPr>
              <a:lnSpc>
                <a:spcPct val="80000"/>
              </a:lnSpc>
            </a:pPr>
            <a:endParaRPr lang="en-US" altLang="ko-KR" sz="2000" dirty="0">
              <a:latin typeface="Verdana" panose="020B0604030504040204" pitchFamily="34" charset="0"/>
              <a:ea typeface="굴림" panose="020B0600000101010101" pitchFamily="34" charset="-127"/>
            </a:endParaRPr>
          </a:p>
          <a:p>
            <a:pPr marL="0" indent="0">
              <a:lnSpc>
                <a:spcPct val="80000"/>
              </a:lnSpc>
              <a:buNone/>
            </a:pPr>
            <a:r>
              <a:rPr lang="en-US" altLang="ko-KR" sz="2000" b="1" dirty="0">
                <a:latin typeface="Verdana" panose="020B0604030504040204" pitchFamily="34" charset="0"/>
                <a:ea typeface="굴림" panose="020B0600000101010101" pitchFamily="34" charset="-127"/>
              </a:rPr>
              <a:t>Project Scope:</a:t>
            </a:r>
            <a:r>
              <a:rPr lang="en-US" altLang="ko-KR" sz="1800" b="1" dirty="0">
                <a:latin typeface="Verdana" panose="020B0604030504040204" pitchFamily="34" charset="0"/>
                <a:ea typeface="굴림" panose="020B0600000101010101" pitchFamily="34" charset="-127"/>
              </a:rPr>
              <a:t> </a:t>
            </a:r>
          </a:p>
          <a:p>
            <a:pPr lvl="1">
              <a:lnSpc>
                <a:spcPct val="80000"/>
              </a:lnSpc>
            </a:pPr>
            <a:r>
              <a:rPr lang="en-US" altLang="ko-KR" sz="1600" b="0" dirty="0">
                <a:latin typeface="Verdana" panose="020B0604030504040204" pitchFamily="34" charset="0"/>
                <a:ea typeface="굴림" panose="020B0600000101010101" pitchFamily="34" charset="-127"/>
              </a:rPr>
              <a:t>As a group we have decided to gather data from offshore weather stations and platforms to perform an analysis of weather attributes as they correlate to the intensity of Hurricane Harvey. </a:t>
            </a:r>
          </a:p>
          <a:p>
            <a:pPr>
              <a:lnSpc>
                <a:spcPct val="80000"/>
              </a:lnSpc>
            </a:pPr>
            <a:endParaRPr lang="en-US" altLang="ko-KR" sz="2000" dirty="0">
              <a:latin typeface="Verdana" panose="020B0604030504040204" pitchFamily="34" charset="0"/>
              <a:ea typeface="굴림" panose="020B0600000101010101" pitchFamily="34" charset="-127"/>
            </a:endParaRPr>
          </a:p>
          <a:p>
            <a:pPr marL="0" indent="0">
              <a:lnSpc>
                <a:spcPct val="80000"/>
              </a:lnSpc>
              <a:buNone/>
            </a:pPr>
            <a:r>
              <a:rPr lang="en-US" altLang="ko-KR" sz="2000" b="1" dirty="0">
                <a:latin typeface="Verdana" panose="020B0604030504040204" pitchFamily="34" charset="0"/>
                <a:ea typeface="굴림" panose="020B0600000101010101" pitchFamily="34" charset="-127"/>
              </a:rPr>
              <a:t>Weather attributes analyzed:</a:t>
            </a:r>
          </a:p>
          <a:p>
            <a:pPr lvl="1">
              <a:lnSpc>
                <a:spcPct val="80000"/>
              </a:lnSpc>
            </a:pPr>
            <a:r>
              <a:rPr lang="en-US" altLang="ko-KR" sz="1600" b="0" dirty="0">
                <a:latin typeface="Verdana" panose="020B0604030504040204" pitchFamily="34" charset="0"/>
                <a:ea typeface="굴림" panose="020B0600000101010101" pitchFamily="34" charset="-127"/>
              </a:rPr>
              <a:t>Wind Speed </a:t>
            </a:r>
            <a:r>
              <a:rPr lang="en-US" altLang="ko-KR" sz="1200" b="0" dirty="0">
                <a:latin typeface="Verdana" panose="020B0604030504040204" pitchFamily="34" charset="0"/>
                <a:ea typeface="굴림" panose="020B0600000101010101" pitchFamily="34" charset="-127"/>
              </a:rPr>
              <a:t>(m/s); as our measure of intensity</a:t>
            </a:r>
          </a:p>
          <a:p>
            <a:pPr lvl="1">
              <a:lnSpc>
                <a:spcPct val="80000"/>
              </a:lnSpc>
            </a:pPr>
            <a:r>
              <a:rPr lang="en-US" altLang="ko-KR" sz="1600" b="0" dirty="0">
                <a:latin typeface="Verdana" panose="020B0604030504040204" pitchFamily="34" charset="0"/>
                <a:ea typeface="굴림" panose="020B0600000101010101" pitchFamily="34" charset="-127"/>
              </a:rPr>
              <a:t>Water Salinity </a:t>
            </a:r>
            <a:r>
              <a:rPr lang="en-US" altLang="ko-KR" sz="1200" b="0" dirty="0">
                <a:latin typeface="Verdana" panose="020B0604030504040204" pitchFamily="34" charset="0"/>
                <a:ea typeface="굴림" panose="020B0600000101010101" pitchFamily="34" charset="-127"/>
              </a:rPr>
              <a:t>(PSU – practical salinity unit [g of salt in kg of seawater)</a:t>
            </a:r>
          </a:p>
          <a:p>
            <a:pPr lvl="1">
              <a:lnSpc>
                <a:spcPct val="80000"/>
              </a:lnSpc>
            </a:pPr>
            <a:r>
              <a:rPr lang="en-US" altLang="ko-KR" sz="1600" b="0" dirty="0">
                <a:latin typeface="Verdana" panose="020B0604030504040204" pitchFamily="34" charset="0"/>
                <a:ea typeface="굴림" panose="020B0600000101010101" pitchFamily="34" charset="-127"/>
              </a:rPr>
              <a:t>Air Pressure </a:t>
            </a:r>
            <a:r>
              <a:rPr lang="en-US" altLang="ko-KR" sz="1200" b="0" dirty="0">
                <a:latin typeface="Verdana" panose="020B0604030504040204" pitchFamily="34" charset="0"/>
                <a:ea typeface="굴림" panose="020B0600000101010101" pitchFamily="34" charset="-127"/>
              </a:rPr>
              <a:t>(</a:t>
            </a:r>
            <a:r>
              <a:rPr lang="en-US" altLang="ko-KR" sz="1200" b="0" dirty="0" err="1">
                <a:latin typeface="Verdana" panose="020B0604030504040204" pitchFamily="34" charset="0"/>
                <a:ea typeface="굴림" panose="020B0600000101010101" pitchFamily="34" charset="-127"/>
              </a:rPr>
              <a:t>mBar</a:t>
            </a:r>
            <a:r>
              <a:rPr lang="en-US" altLang="ko-KR" sz="1200" b="0" dirty="0">
                <a:latin typeface="Verdana" panose="020B0604030504040204" pitchFamily="34" charset="0"/>
                <a:ea typeface="굴림" panose="020B0600000101010101" pitchFamily="34" charset="-127"/>
              </a:rPr>
              <a:t>)</a:t>
            </a:r>
          </a:p>
          <a:p>
            <a:pPr lvl="1">
              <a:lnSpc>
                <a:spcPct val="80000"/>
              </a:lnSpc>
            </a:pPr>
            <a:r>
              <a:rPr lang="en-US" altLang="ko-KR" sz="1600" b="0" dirty="0">
                <a:latin typeface="Verdana" panose="020B0604030504040204" pitchFamily="34" charset="0"/>
                <a:ea typeface="굴림" panose="020B0600000101010101" pitchFamily="34" charset="-127"/>
              </a:rPr>
              <a:t>Water Temperature </a:t>
            </a:r>
            <a:r>
              <a:rPr lang="en-US" altLang="ko-KR" sz="1200" b="0" dirty="0">
                <a:latin typeface="Verdana" panose="020B0604030504040204" pitchFamily="34" charset="0"/>
                <a:ea typeface="굴림" panose="020B0600000101010101" pitchFamily="34" charset="-127"/>
              </a:rPr>
              <a:t>(°C)</a:t>
            </a:r>
          </a:p>
          <a:p>
            <a:pPr lvl="1">
              <a:lnSpc>
                <a:spcPct val="80000"/>
              </a:lnSpc>
            </a:pPr>
            <a:r>
              <a:rPr lang="en-US" altLang="ko-KR" sz="1600" b="0" dirty="0">
                <a:latin typeface="Verdana" panose="020B0604030504040204" pitchFamily="34" charset="0"/>
                <a:ea typeface="굴림" panose="020B0600000101010101" pitchFamily="34" charset="-127"/>
              </a:rPr>
              <a:t>Air Temperature </a:t>
            </a:r>
            <a:r>
              <a:rPr lang="en-US" altLang="ko-KR" sz="1200" b="0" dirty="0">
                <a:latin typeface="Verdana" panose="020B0604030504040204" pitchFamily="34" charset="0"/>
                <a:ea typeface="굴림" panose="020B0600000101010101" pitchFamily="34" charset="-127"/>
              </a:rPr>
              <a:t>(°C)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Questions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990600" y="1905000"/>
            <a:ext cx="7162800" cy="4464050"/>
          </a:xfrm>
        </p:spPr>
        <p:txBody>
          <a:bodyPr/>
          <a:lstStyle/>
          <a:p>
            <a:pPr marL="0" indent="0">
              <a:lnSpc>
                <a:spcPct val="80000"/>
              </a:lnSpc>
              <a:buNone/>
            </a:pPr>
            <a:endParaRPr lang="en-US" altLang="ko-KR" sz="1600" dirty="0">
              <a:latin typeface="+mj-lt"/>
              <a:ea typeface="굴림" panose="020B0600000101010101" pitchFamily="34" charset="-127"/>
            </a:endParaRPr>
          </a:p>
          <a:p>
            <a:pPr marL="0" indent="0">
              <a:lnSpc>
                <a:spcPct val="80000"/>
              </a:lnSpc>
              <a:buNone/>
            </a:pPr>
            <a:r>
              <a:rPr lang="en-US" altLang="ko-KR" sz="2000" b="1" dirty="0">
                <a:latin typeface="+mj-lt"/>
                <a:ea typeface="굴림" panose="020B0600000101010101" pitchFamily="34" charset="-127"/>
              </a:rPr>
              <a:t>What weather attributes contributed the most, if any, to the intensity of Hurricane Harvey?</a:t>
            </a:r>
          </a:p>
          <a:p>
            <a:pPr lvl="1">
              <a:lnSpc>
                <a:spcPct val="80000"/>
              </a:lnSpc>
            </a:pPr>
            <a:r>
              <a:rPr lang="en-US" altLang="ko-KR" sz="1600" b="0" dirty="0">
                <a:latin typeface="+mj-lt"/>
                <a:ea typeface="굴림" panose="020B0600000101010101" pitchFamily="34" charset="-127"/>
              </a:rPr>
              <a:t>Did water temperature affect intensity of the hurricane the most?</a:t>
            </a:r>
          </a:p>
          <a:p>
            <a:pPr lvl="1">
              <a:lnSpc>
                <a:spcPct val="80000"/>
              </a:lnSpc>
            </a:pPr>
            <a:r>
              <a:rPr lang="en-US" altLang="ko-KR" sz="1600" b="0" dirty="0">
                <a:latin typeface="+mj-lt"/>
                <a:ea typeface="굴림" panose="020B0600000101010101" pitchFamily="34" charset="-127"/>
              </a:rPr>
              <a:t>Did air temperature affect the intensity of the hurricane the most?</a:t>
            </a:r>
          </a:p>
          <a:p>
            <a:pPr lvl="1">
              <a:lnSpc>
                <a:spcPct val="80000"/>
              </a:lnSpc>
            </a:pPr>
            <a:r>
              <a:rPr lang="en-US" altLang="ko-KR" sz="1600" b="0" dirty="0">
                <a:latin typeface="+mj-lt"/>
                <a:ea typeface="굴림" panose="020B0600000101010101" pitchFamily="34" charset="-127"/>
              </a:rPr>
              <a:t>Did air pressure affect the intensity of the hurricane the most?</a:t>
            </a:r>
          </a:p>
          <a:p>
            <a:pPr lvl="1">
              <a:lnSpc>
                <a:spcPct val="80000"/>
              </a:lnSpc>
            </a:pPr>
            <a:r>
              <a:rPr lang="en-US" altLang="ko-KR" sz="1600" b="0" dirty="0">
                <a:latin typeface="+mj-lt"/>
                <a:ea typeface="굴림" panose="020B0600000101010101" pitchFamily="34" charset="-127"/>
              </a:rPr>
              <a:t>Did water salinity affect the intensity of the hurricane the most?</a:t>
            </a:r>
          </a:p>
          <a:p>
            <a:pPr lvl="1">
              <a:lnSpc>
                <a:spcPct val="80000"/>
              </a:lnSpc>
            </a:pPr>
            <a:endParaRPr lang="en-US" altLang="ko-KR" sz="1200" b="0" dirty="0">
              <a:latin typeface="+mj-lt"/>
              <a:ea typeface="굴림" panose="020B0600000101010101" pitchFamily="34" charset="-127"/>
            </a:endParaRPr>
          </a:p>
          <a:p>
            <a:pPr marL="0" indent="0">
              <a:lnSpc>
                <a:spcPct val="80000"/>
              </a:lnSpc>
              <a:buNone/>
            </a:pPr>
            <a:endParaRPr lang="en-US" altLang="ko-KR" sz="1600" dirty="0">
              <a:latin typeface="+mj-lt"/>
              <a:ea typeface="굴림" panose="020B0600000101010101" pitchFamily="34" charset="-127"/>
            </a:endParaRPr>
          </a:p>
          <a:p>
            <a:pPr marL="0" indent="0">
              <a:lnSpc>
                <a:spcPct val="80000"/>
              </a:lnSpc>
              <a:buNone/>
            </a:pPr>
            <a:r>
              <a:rPr lang="en-US" altLang="ko-KR" sz="2000" b="1" dirty="0">
                <a:latin typeface="+mj-lt"/>
                <a:ea typeface="굴림" panose="020B0600000101010101" pitchFamily="34" charset="-127"/>
              </a:rPr>
              <a:t>How will this problem be attacked?  </a:t>
            </a:r>
          </a:p>
          <a:p>
            <a:pPr lvl="1">
              <a:lnSpc>
                <a:spcPct val="80000"/>
              </a:lnSpc>
            </a:pPr>
            <a:r>
              <a:rPr lang="en-US" altLang="ko-KR" sz="1600" b="0" dirty="0">
                <a:latin typeface="+mj-lt"/>
                <a:ea typeface="굴림" panose="020B0600000101010101" pitchFamily="34" charset="-127"/>
              </a:rPr>
              <a:t>Graphically, we will represent our data in scatter plots to show correlations as well as box plots to show our outliers in within each data set. </a:t>
            </a:r>
          </a:p>
          <a:p>
            <a:pPr lvl="1">
              <a:lnSpc>
                <a:spcPct val="80000"/>
              </a:lnSpc>
            </a:pPr>
            <a:r>
              <a:rPr lang="en-US" altLang="ko-KR" sz="1600" b="0" dirty="0">
                <a:latin typeface="+mj-lt"/>
                <a:ea typeface="굴림" panose="020B0600000101010101" pitchFamily="34" charset="-127"/>
              </a:rPr>
              <a:t>Statistically speaking, correlation coefficient and p-value will be used to assess each attributes relativity to wind speed, our standard for hurricane intensity.  </a:t>
            </a:r>
          </a:p>
          <a:p>
            <a:pPr lvl="1">
              <a:lnSpc>
                <a:spcPct val="80000"/>
              </a:lnSpc>
            </a:pPr>
            <a:r>
              <a:rPr lang="en-US" altLang="ko-KR" sz="1600" b="0" dirty="0">
                <a:latin typeface="+mj-lt"/>
                <a:ea typeface="굴림" panose="020B0600000101010101" pitchFamily="34" charset="-127"/>
              </a:rPr>
              <a:t>Notably, as the project grew, several more data sources were found that would provide very interesting insight, </a:t>
            </a:r>
          </a:p>
        </p:txBody>
      </p:sp>
    </p:spTree>
    <p:extLst>
      <p:ext uri="{BB962C8B-B14F-4D97-AF65-F5344CB8AC3E}">
        <p14:creationId xmlns:p14="http://schemas.microsoft.com/office/powerpoint/2010/main" val="36198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Project Data Sources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58931" y="1524000"/>
            <a:ext cx="2743200" cy="3255962"/>
          </a:xfrm>
        </p:spPr>
        <p:txBody>
          <a:bodyPr/>
          <a:lstStyle/>
          <a:p>
            <a:pPr marL="0" indent="0">
              <a:lnSpc>
                <a:spcPct val="80000"/>
              </a:lnSpc>
              <a:buNone/>
            </a:pPr>
            <a:r>
              <a:rPr lang="en-US" altLang="ko-KR" sz="2000" b="1" dirty="0">
                <a:latin typeface="+mj-lt"/>
                <a:ea typeface="굴림" panose="020B0600000101010101" pitchFamily="34" charset="-127"/>
              </a:rPr>
              <a:t>Data Retrieval </a:t>
            </a:r>
          </a:p>
          <a:p>
            <a:pPr marL="0" indent="0">
              <a:lnSpc>
                <a:spcPct val="80000"/>
              </a:lnSpc>
              <a:buNone/>
            </a:pPr>
            <a:endParaRPr lang="en-US" altLang="ko-KR" sz="1000" b="1" dirty="0">
              <a:latin typeface="+mj-lt"/>
              <a:ea typeface="굴림" panose="020B0600000101010101" pitchFamily="34" charset="-127"/>
            </a:endParaRPr>
          </a:p>
          <a:p>
            <a:pPr marL="0" indent="0">
              <a:lnSpc>
                <a:spcPct val="80000"/>
              </a:lnSpc>
              <a:buNone/>
            </a:pPr>
            <a:endParaRPr lang="en-US" altLang="ko-KR" sz="1000" b="1" dirty="0">
              <a:latin typeface="+mj-lt"/>
              <a:ea typeface="굴림" panose="020B0600000101010101" pitchFamily="34" charset="-127"/>
            </a:endParaRPr>
          </a:p>
          <a:p>
            <a:pPr marL="0" indent="0">
              <a:lnSpc>
                <a:spcPct val="80000"/>
              </a:lnSpc>
              <a:buNone/>
            </a:pPr>
            <a:r>
              <a:rPr lang="en-US" altLang="ko-KR" sz="1000" b="1" dirty="0">
                <a:latin typeface="+mj-lt"/>
                <a:ea typeface="굴림" panose="020B0600000101010101" pitchFamily="34" charset="-127"/>
              </a:rPr>
              <a:t>.</a:t>
            </a:r>
            <a:r>
              <a:rPr lang="en-US" altLang="ko-KR" sz="1000" b="1" u="sng" dirty="0">
                <a:latin typeface="+mj-lt"/>
                <a:ea typeface="굴림" panose="020B0600000101010101" pitchFamily="34" charset="-127"/>
              </a:rPr>
              <a:t>csv data:  </a:t>
            </a:r>
          </a:p>
          <a:p>
            <a:pPr marL="0" indent="0">
              <a:lnSpc>
                <a:spcPct val="80000"/>
              </a:lnSpc>
              <a:buNone/>
            </a:pPr>
            <a:r>
              <a:rPr lang="en-US" altLang="ko-KR" sz="1000" dirty="0">
                <a:latin typeface="+mj-lt"/>
                <a:ea typeface="굴림" panose="020B0600000101010101" pitchFamily="34" charset="-127"/>
              </a:rPr>
              <a:t>Gulf of Mexico Coastal Ocean Observing System</a:t>
            </a:r>
          </a:p>
          <a:p>
            <a:pPr marL="0" indent="0">
              <a:lnSpc>
                <a:spcPct val="80000"/>
              </a:lnSpc>
              <a:buNone/>
            </a:pPr>
            <a:r>
              <a:rPr lang="en-US" altLang="ko-KR" sz="1000" b="0" dirty="0">
                <a:solidFill>
                  <a:srgbClr val="00B050"/>
                </a:solidFill>
                <a:latin typeface="+mj-lt"/>
                <a:ea typeface="굴림" panose="020B0600000101010101" pitchFamily="34" charset="-127"/>
                <a:hlinkClick r:id="rId2">
                  <a:extLst>
                    <a:ext uri="{A12FA001-AC4F-418D-AE19-62706E023703}">
                      <ahyp:hlinkClr xmlns:ahyp="http://schemas.microsoft.com/office/drawing/2018/hyperlinkcolor" val="tx"/>
                    </a:ext>
                  </a:extLst>
                </a:hlinkClick>
              </a:rPr>
              <a:t>http://data.gcoos.org/waf.php</a:t>
            </a:r>
            <a:endParaRPr lang="en-US" altLang="ko-KR" sz="1000" dirty="0">
              <a:solidFill>
                <a:srgbClr val="00B050"/>
              </a:solidFill>
              <a:latin typeface="+mj-lt"/>
              <a:ea typeface="굴림" panose="020B0600000101010101" pitchFamily="34" charset="-127"/>
            </a:endParaRPr>
          </a:p>
          <a:p>
            <a:pPr marL="0" indent="0">
              <a:lnSpc>
                <a:spcPct val="80000"/>
              </a:lnSpc>
              <a:buNone/>
            </a:pPr>
            <a:endParaRPr lang="en-US" altLang="ko-KR" sz="1000" dirty="0">
              <a:solidFill>
                <a:srgbClr val="00B050"/>
              </a:solidFill>
              <a:latin typeface="+mj-lt"/>
              <a:ea typeface="굴림" panose="020B0600000101010101" pitchFamily="34" charset="-127"/>
            </a:endParaRPr>
          </a:p>
          <a:p>
            <a:pPr marL="0" indent="0">
              <a:lnSpc>
                <a:spcPct val="80000"/>
              </a:lnSpc>
              <a:buNone/>
            </a:pPr>
            <a:r>
              <a:rPr lang="en-US" altLang="ko-KR" sz="1000" dirty="0">
                <a:latin typeface="+mj-lt"/>
                <a:ea typeface="굴림" panose="020B0600000101010101" pitchFamily="34" charset="-127"/>
              </a:rPr>
              <a:t>National Hurricane Center</a:t>
            </a:r>
            <a:endParaRPr lang="en-US" altLang="ko-KR" sz="1400" dirty="0">
              <a:latin typeface="+mj-lt"/>
              <a:ea typeface="굴림" panose="020B0600000101010101" pitchFamily="34" charset="-127"/>
            </a:endParaRPr>
          </a:p>
          <a:p>
            <a:pPr marL="0" indent="0">
              <a:lnSpc>
                <a:spcPct val="80000"/>
              </a:lnSpc>
              <a:buNone/>
            </a:pPr>
            <a:r>
              <a:rPr lang="en-US" sz="1000" dirty="0">
                <a:solidFill>
                  <a:srgbClr val="00B050"/>
                </a:solidFill>
                <a:latin typeface="+mj-lt"/>
                <a:hlinkClick r:id="rId3">
                  <a:extLst>
                    <a:ext uri="{A12FA001-AC4F-418D-AE19-62706E023703}">
                      <ahyp:hlinkClr xmlns:ahyp="http://schemas.microsoft.com/office/drawing/2018/hyperlinkcolor" val="tx"/>
                    </a:ext>
                  </a:extLst>
                </a:hlinkClick>
              </a:rPr>
              <a:t>https://www.nhc.noaa.gov/data/tcr/AL092017_Harvey.pdf</a:t>
            </a:r>
            <a:endParaRPr lang="en-US" sz="1000" dirty="0">
              <a:solidFill>
                <a:srgbClr val="00B050"/>
              </a:solidFill>
              <a:latin typeface="+mj-lt"/>
            </a:endParaRPr>
          </a:p>
          <a:p>
            <a:pPr marL="0" indent="0">
              <a:lnSpc>
                <a:spcPct val="80000"/>
              </a:lnSpc>
              <a:buNone/>
            </a:pPr>
            <a:r>
              <a:rPr lang="en-US" altLang="ko-KR" sz="1000" dirty="0">
                <a:latin typeface="+mj-lt"/>
                <a:ea typeface="굴림" panose="020B0600000101010101" pitchFamily="34" charset="-127"/>
              </a:rPr>
              <a:t>-Utilized data, created a csv for Harvey track</a:t>
            </a:r>
          </a:p>
          <a:p>
            <a:pPr marL="914400" lvl="2" indent="0">
              <a:lnSpc>
                <a:spcPct val="80000"/>
              </a:lnSpc>
              <a:buNone/>
            </a:pPr>
            <a:endParaRPr lang="en-US" altLang="ko-KR" sz="1000" dirty="0">
              <a:latin typeface="+mj-lt"/>
              <a:ea typeface="굴림" panose="020B0600000101010101" pitchFamily="34" charset="-127"/>
            </a:endParaRPr>
          </a:p>
          <a:p>
            <a:pPr marL="914400" lvl="2" indent="0">
              <a:lnSpc>
                <a:spcPct val="80000"/>
              </a:lnSpc>
              <a:buNone/>
            </a:pPr>
            <a:endParaRPr lang="en-US" altLang="ko-KR" sz="1000" dirty="0">
              <a:latin typeface="+mj-lt"/>
              <a:ea typeface="굴림" panose="020B0600000101010101" pitchFamily="34" charset="-127"/>
            </a:endParaRPr>
          </a:p>
          <a:p>
            <a:pPr marL="0" indent="0">
              <a:lnSpc>
                <a:spcPct val="80000"/>
              </a:lnSpc>
              <a:buNone/>
            </a:pPr>
            <a:r>
              <a:rPr lang="en-US" altLang="ko-KR" sz="1000" b="1" u="sng" dirty="0">
                <a:latin typeface="+mj-lt"/>
                <a:ea typeface="굴림" panose="020B0600000101010101" pitchFamily="34" charset="-127"/>
              </a:rPr>
              <a:t>API: </a:t>
            </a:r>
          </a:p>
          <a:p>
            <a:pPr marL="0" indent="0">
              <a:lnSpc>
                <a:spcPct val="80000"/>
              </a:lnSpc>
              <a:buNone/>
            </a:pPr>
            <a:r>
              <a:rPr lang="en-US" altLang="ko-KR" sz="1000" dirty="0" err="1">
                <a:latin typeface="+mj-lt"/>
                <a:ea typeface="굴림" panose="020B0600000101010101" pitchFamily="34" charset="-127"/>
              </a:rPr>
              <a:t>GMaps</a:t>
            </a:r>
            <a:r>
              <a:rPr lang="en-US" altLang="ko-KR" sz="1000" dirty="0">
                <a:latin typeface="+mj-lt"/>
                <a:ea typeface="굴림" panose="020B0600000101010101" pitchFamily="34" charset="-127"/>
              </a:rPr>
              <a:t> </a:t>
            </a:r>
          </a:p>
          <a:p>
            <a:pPr marL="0" indent="0">
              <a:lnSpc>
                <a:spcPct val="80000"/>
              </a:lnSpc>
              <a:buNone/>
            </a:pPr>
            <a:r>
              <a:rPr lang="en-US" altLang="ko-KR" sz="1000" u="sng" dirty="0">
                <a:solidFill>
                  <a:srgbClr val="00B050"/>
                </a:solidFill>
                <a:latin typeface="+mj-lt"/>
                <a:ea typeface="굴림" panose="020B0600000101010101" pitchFamily="34" charset="-127"/>
              </a:rPr>
              <a:t>https://</a:t>
            </a:r>
            <a:r>
              <a:rPr lang="en-US" altLang="ko-KR" sz="1000" u="sng" dirty="0" err="1">
                <a:solidFill>
                  <a:srgbClr val="00B050"/>
                </a:solidFill>
                <a:latin typeface="+mj-lt"/>
                <a:ea typeface="굴림" panose="020B0600000101010101" pitchFamily="34" charset="-127"/>
              </a:rPr>
              <a:t>cloud.google.com</a:t>
            </a:r>
            <a:r>
              <a:rPr lang="en-US" altLang="ko-KR" sz="1000" u="sng" dirty="0">
                <a:solidFill>
                  <a:srgbClr val="00B050"/>
                </a:solidFill>
                <a:latin typeface="+mj-lt"/>
                <a:ea typeface="굴림" panose="020B0600000101010101" pitchFamily="34" charset="-127"/>
              </a:rPr>
              <a:t>/maps-platform/</a:t>
            </a:r>
          </a:p>
          <a:p>
            <a:pPr marL="0" indent="0">
              <a:lnSpc>
                <a:spcPct val="80000"/>
              </a:lnSpc>
              <a:buNone/>
            </a:pPr>
            <a:endParaRPr lang="en-US" altLang="ko-KR" sz="2000" dirty="0">
              <a:latin typeface="Verdana" panose="020B0604030504040204" pitchFamily="34" charset="0"/>
              <a:ea typeface="굴림" panose="020B0600000101010101" pitchFamily="34" charset="-127"/>
            </a:endParaRPr>
          </a:p>
          <a:p>
            <a:pPr marL="0" indent="0">
              <a:lnSpc>
                <a:spcPct val="80000"/>
              </a:lnSpc>
              <a:buNone/>
            </a:pPr>
            <a:endParaRPr lang="en-US" altLang="ko-KR" sz="2000" dirty="0">
              <a:latin typeface="Verdana" panose="020B0604030504040204" pitchFamily="34" charset="0"/>
              <a:ea typeface="굴림" panose="020B0600000101010101" pitchFamily="34" charset="-127"/>
            </a:endParaRPr>
          </a:p>
          <a:p>
            <a:pPr marL="0" indent="0">
              <a:lnSpc>
                <a:spcPct val="80000"/>
              </a:lnSpc>
              <a:buNone/>
            </a:pPr>
            <a:r>
              <a:rPr lang="en-US" altLang="ko-KR" sz="1000" dirty="0">
                <a:latin typeface="Verdana" panose="020B0604030504040204" pitchFamily="34" charset="0"/>
                <a:ea typeface="굴림" panose="020B0600000101010101" pitchFamily="34" charset="-127"/>
              </a:rPr>
              <a:t>Hurricane Harvey caused unprecedented flooding in the gulf – tied only with the likes of Katrina in terms of $125+billion in damage.  Unbeknownst to many, it weakened and strengthened many times until finally becoming the largest tropical storm in a 12-year span (2005) to make landfall in the United States.   </a:t>
            </a:r>
          </a:p>
        </p:txBody>
      </p:sp>
      <p:pic>
        <p:nvPicPr>
          <p:cNvPr id="3" name="Picture 2">
            <a:extLst>
              <a:ext uri="{FF2B5EF4-FFF2-40B4-BE49-F238E27FC236}">
                <a16:creationId xmlns:a16="http://schemas.microsoft.com/office/drawing/2014/main" id="{73909F3C-035A-4B02-B451-F24001B1E7AB}"/>
              </a:ext>
            </a:extLst>
          </p:cNvPr>
          <p:cNvPicPr>
            <a:picLocks noChangeAspect="1"/>
          </p:cNvPicPr>
          <p:nvPr/>
        </p:nvPicPr>
        <p:blipFill>
          <a:blip r:embed="rId4"/>
          <a:stretch>
            <a:fillRect/>
          </a:stretch>
        </p:blipFill>
        <p:spPr>
          <a:xfrm>
            <a:off x="2971800" y="1828800"/>
            <a:ext cx="5943600" cy="4636410"/>
          </a:xfrm>
          <a:prstGeom prst="rect">
            <a:avLst/>
          </a:prstGeom>
        </p:spPr>
      </p:pic>
    </p:spTree>
    <p:extLst>
      <p:ext uri="{BB962C8B-B14F-4D97-AF65-F5344CB8AC3E}">
        <p14:creationId xmlns:p14="http://schemas.microsoft.com/office/powerpoint/2010/main" val="3115509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6140450" cy="649288"/>
          </a:xfrm>
        </p:spPr>
        <p:txBody>
          <a:bodyPr/>
          <a:lstStyle/>
          <a:p>
            <a:r>
              <a:rPr lang="en-US" altLang="en-US" b="1" dirty="0">
                <a:latin typeface="Tahoma" panose="020B0604030504040204" pitchFamily="34" charset="0"/>
              </a:rPr>
              <a:t>Project Data Point Locations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295192" y="1777996"/>
            <a:ext cx="7570788" cy="817562"/>
          </a:xfrm>
        </p:spPr>
        <p:txBody>
          <a:bodyPr/>
          <a:lstStyle/>
          <a:p>
            <a:pPr marL="0" indent="0">
              <a:lnSpc>
                <a:spcPct val="80000"/>
              </a:lnSpc>
              <a:buNone/>
            </a:pPr>
            <a:r>
              <a:rPr lang="en-US" altLang="ko-KR" sz="2000" b="1" dirty="0">
                <a:latin typeface="Verdana" panose="020B0604030504040204" pitchFamily="34" charset="0"/>
                <a:ea typeface="굴림" panose="020B0600000101010101" pitchFamily="34" charset="-127"/>
              </a:rPr>
              <a:t>Selected Data Points:</a:t>
            </a:r>
          </a:p>
          <a:p>
            <a:pPr>
              <a:lnSpc>
                <a:spcPct val="80000"/>
              </a:lnSpc>
              <a:buFont typeface="Arial" panose="020B0604020202020204" pitchFamily="34" charset="0"/>
              <a:buChar char="•"/>
            </a:pPr>
            <a:endParaRPr lang="en-US" altLang="ko-KR" sz="1800" dirty="0">
              <a:latin typeface="Verdana" panose="020B0604030504040204" pitchFamily="34" charset="0"/>
              <a:ea typeface="굴림" panose="020B0600000101010101" pitchFamily="34" charset="-127"/>
            </a:endParaRPr>
          </a:p>
          <a:p>
            <a:pPr marL="0" indent="0">
              <a:lnSpc>
                <a:spcPct val="80000"/>
              </a:lnSpc>
              <a:buNone/>
            </a:pPr>
            <a:r>
              <a:rPr lang="en-US" altLang="ko-KR" sz="1800" b="1" dirty="0">
                <a:latin typeface="Verdana" panose="020B0604030504040204" pitchFamily="34" charset="0"/>
                <a:ea typeface="굴림" panose="020B0600000101010101" pitchFamily="34" charset="-127"/>
              </a:rPr>
              <a:t>A </a:t>
            </a:r>
            <a:r>
              <a:rPr lang="en-US" altLang="ko-KR" sz="1800" dirty="0">
                <a:latin typeface="Verdana" panose="020B0604030504040204" pitchFamily="34" charset="0"/>
                <a:ea typeface="굴림" panose="020B0600000101010101" pitchFamily="34" charset="-127"/>
              </a:rPr>
              <a:t>= 42043</a:t>
            </a:r>
            <a:r>
              <a:rPr lang="en-US" altLang="ko-KR" sz="1800" b="1" dirty="0">
                <a:latin typeface="Verdana" panose="020B0604030504040204" pitchFamily="34" charset="0"/>
                <a:ea typeface="굴림" panose="020B0600000101010101" pitchFamily="34" charset="-127"/>
              </a:rPr>
              <a:t>	</a:t>
            </a:r>
          </a:p>
          <a:p>
            <a:pPr marL="0" indent="0">
              <a:lnSpc>
                <a:spcPct val="80000"/>
              </a:lnSpc>
              <a:buNone/>
            </a:pPr>
            <a:r>
              <a:rPr lang="en-US" altLang="ko-KR" sz="1800" b="1" dirty="0">
                <a:latin typeface="Verdana" panose="020B0604030504040204" pitchFamily="34" charset="0"/>
                <a:ea typeface="굴림" panose="020B0600000101010101" pitchFamily="34" charset="-127"/>
              </a:rPr>
              <a:t>B </a:t>
            </a:r>
            <a:r>
              <a:rPr lang="en-US" altLang="ko-KR" sz="1800" dirty="0">
                <a:latin typeface="Verdana" panose="020B0604030504040204" pitchFamily="34" charset="0"/>
                <a:ea typeface="굴림" panose="020B0600000101010101" pitchFamily="34" charset="-127"/>
              </a:rPr>
              <a:t>= 42044</a:t>
            </a:r>
          </a:p>
          <a:p>
            <a:pPr marL="0" indent="0">
              <a:lnSpc>
                <a:spcPct val="80000"/>
              </a:lnSpc>
              <a:buNone/>
            </a:pPr>
            <a:r>
              <a:rPr lang="en-US" altLang="ko-KR" sz="1800" b="1" dirty="0">
                <a:latin typeface="Verdana" panose="020B0604030504040204" pitchFamily="34" charset="0"/>
                <a:ea typeface="굴림" panose="020B0600000101010101" pitchFamily="34" charset="-127"/>
              </a:rPr>
              <a:t>C </a:t>
            </a:r>
            <a:r>
              <a:rPr lang="en-US" altLang="ko-KR" sz="1800" dirty="0">
                <a:latin typeface="Verdana" panose="020B0604030504040204" pitchFamily="34" charset="0"/>
                <a:ea typeface="굴림" panose="020B0600000101010101" pitchFamily="34" charset="-127"/>
              </a:rPr>
              <a:t>= 42047</a:t>
            </a:r>
          </a:p>
          <a:p>
            <a:pPr marL="0" indent="0">
              <a:lnSpc>
                <a:spcPct val="80000"/>
              </a:lnSpc>
              <a:buNone/>
            </a:pPr>
            <a:r>
              <a:rPr lang="en-US" altLang="ko-KR" sz="1800" b="1" dirty="0">
                <a:latin typeface="Verdana" panose="020B0604030504040204" pitchFamily="34" charset="0"/>
                <a:ea typeface="굴림" panose="020B0600000101010101" pitchFamily="34" charset="-127"/>
              </a:rPr>
              <a:t>D </a:t>
            </a:r>
            <a:r>
              <a:rPr lang="en-US" altLang="ko-KR" sz="1800" dirty="0">
                <a:latin typeface="Verdana" panose="020B0604030504040204" pitchFamily="34" charset="0"/>
                <a:ea typeface="굴림" panose="020B0600000101010101" pitchFamily="34" charset="-127"/>
              </a:rPr>
              <a:t>= 8764314</a:t>
            </a:r>
          </a:p>
          <a:p>
            <a:pPr marL="0" indent="0">
              <a:lnSpc>
                <a:spcPct val="80000"/>
              </a:lnSpc>
              <a:buNone/>
            </a:pPr>
            <a:r>
              <a:rPr lang="en-US" altLang="ko-KR" sz="1800" b="1" dirty="0">
                <a:latin typeface="Verdana" panose="020B0604030504040204" pitchFamily="34" charset="0"/>
                <a:ea typeface="굴림" panose="020B0600000101010101" pitchFamily="34" charset="-127"/>
              </a:rPr>
              <a:t>E </a:t>
            </a:r>
            <a:r>
              <a:rPr lang="en-US" altLang="ko-KR" sz="1800" dirty="0">
                <a:latin typeface="Verdana" panose="020B0604030504040204" pitchFamily="34" charset="0"/>
                <a:ea typeface="굴림" panose="020B0600000101010101" pitchFamily="34" charset="-127"/>
              </a:rPr>
              <a:t>= 8770613</a:t>
            </a:r>
          </a:p>
          <a:p>
            <a:pPr marL="0" indent="0">
              <a:lnSpc>
                <a:spcPct val="80000"/>
              </a:lnSpc>
              <a:buNone/>
            </a:pPr>
            <a:r>
              <a:rPr lang="en-US" altLang="ko-KR" sz="1800" b="1" dirty="0">
                <a:latin typeface="Verdana" panose="020B0604030504040204" pitchFamily="34" charset="0"/>
                <a:ea typeface="굴림" panose="020B0600000101010101" pitchFamily="34" charset="-127"/>
              </a:rPr>
              <a:t>F </a:t>
            </a:r>
            <a:r>
              <a:rPr lang="en-US" altLang="ko-KR" sz="1800" dirty="0">
                <a:latin typeface="Verdana" panose="020B0604030504040204" pitchFamily="34" charset="0"/>
                <a:ea typeface="굴림" panose="020B0600000101010101" pitchFamily="34" charset="-127"/>
              </a:rPr>
              <a:t>= TABS-X</a:t>
            </a:r>
          </a:p>
          <a:p>
            <a:pPr marL="0" indent="0">
              <a:lnSpc>
                <a:spcPct val="80000"/>
              </a:lnSpc>
              <a:buNone/>
            </a:pPr>
            <a:r>
              <a:rPr lang="en-US" altLang="ko-KR" sz="1800" b="1" dirty="0">
                <a:latin typeface="Verdana" panose="020B0604030504040204" pitchFamily="34" charset="0"/>
                <a:ea typeface="굴림" panose="020B0600000101010101" pitchFamily="34" charset="-127"/>
              </a:rPr>
              <a:t>G </a:t>
            </a:r>
            <a:r>
              <a:rPr lang="en-US" altLang="ko-KR" sz="1800" dirty="0">
                <a:latin typeface="Verdana" panose="020B0604030504040204" pitchFamily="34" charset="0"/>
                <a:ea typeface="굴림" panose="020B0600000101010101" pitchFamily="34" charset="-127"/>
              </a:rPr>
              <a:t>= 42019</a:t>
            </a:r>
          </a:p>
        </p:txBody>
      </p:sp>
      <p:pic>
        <p:nvPicPr>
          <p:cNvPr id="3" name="Picture 2">
            <a:extLst>
              <a:ext uri="{FF2B5EF4-FFF2-40B4-BE49-F238E27FC236}">
                <a16:creationId xmlns:a16="http://schemas.microsoft.com/office/drawing/2014/main" id="{F2B341A5-1C9B-4AC5-82BE-33151688249B}"/>
              </a:ext>
            </a:extLst>
          </p:cNvPr>
          <p:cNvPicPr>
            <a:picLocks noChangeAspect="1"/>
          </p:cNvPicPr>
          <p:nvPr/>
        </p:nvPicPr>
        <p:blipFill>
          <a:blip r:embed="rId2"/>
          <a:stretch>
            <a:fillRect/>
          </a:stretch>
        </p:blipFill>
        <p:spPr>
          <a:xfrm>
            <a:off x="2605096" y="2349052"/>
            <a:ext cx="6327757" cy="4248598"/>
          </a:xfrm>
          <a:prstGeom prst="rect">
            <a:avLst/>
          </a:prstGeom>
        </p:spPr>
      </p:pic>
      <p:sp>
        <p:nvSpPr>
          <p:cNvPr id="4" name="TextBox 3">
            <a:extLst>
              <a:ext uri="{FF2B5EF4-FFF2-40B4-BE49-F238E27FC236}">
                <a16:creationId xmlns:a16="http://schemas.microsoft.com/office/drawing/2014/main" id="{5E2CB80E-14F5-431F-8AC1-AD76D26A726F}"/>
              </a:ext>
            </a:extLst>
          </p:cNvPr>
          <p:cNvSpPr txBox="1"/>
          <p:nvPr/>
        </p:nvSpPr>
        <p:spPr>
          <a:xfrm>
            <a:off x="4276573" y="4358593"/>
            <a:ext cx="350519" cy="369332"/>
          </a:xfrm>
          <a:prstGeom prst="rect">
            <a:avLst/>
          </a:prstGeom>
          <a:noFill/>
        </p:spPr>
        <p:txBody>
          <a:bodyPr wrap="square" rtlCol="0">
            <a:spAutoFit/>
          </a:bodyPr>
          <a:lstStyle/>
          <a:p>
            <a:r>
              <a:rPr lang="en-US" b="1" dirty="0"/>
              <a:t>D</a:t>
            </a:r>
          </a:p>
        </p:txBody>
      </p:sp>
      <p:sp>
        <p:nvSpPr>
          <p:cNvPr id="5" name="TextBox 4">
            <a:extLst>
              <a:ext uri="{FF2B5EF4-FFF2-40B4-BE49-F238E27FC236}">
                <a16:creationId xmlns:a16="http://schemas.microsoft.com/office/drawing/2014/main" id="{51CA4A2B-3ABE-49E7-8B97-D65C743BC531}"/>
              </a:ext>
            </a:extLst>
          </p:cNvPr>
          <p:cNvSpPr txBox="1"/>
          <p:nvPr/>
        </p:nvSpPr>
        <p:spPr>
          <a:xfrm>
            <a:off x="3837441" y="4662536"/>
            <a:ext cx="350519" cy="369332"/>
          </a:xfrm>
          <a:prstGeom prst="rect">
            <a:avLst/>
          </a:prstGeom>
          <a:noFill/>
        </p:spPr>
        <p:txBody>
          <a:bodyPr wrap="square" rtlCol="0">
            <a:spAutoFit/>
          </a:bodyPr>
          <a:lstStyle/>
          <a:p>
            <a:r>
              <a:rPr lang="en-US" b="1" dirty="0"/>
              <a:t>C</a:t>
            </a:r>
          </a:p>
        </p:txBody>
      </p:sp>
      <p:sp>
        <p:nvSpPr>
          <p:cNvPr id="6" name="TextBox 5">
            <a:extLst>
              <a:ext uri="{FF2B5EF4-FFF2-40B4-BE49-F238E27FC236}">
                <a16:creationId xmlns:a16="http://schemas.microsoft.com/office/drawing/2014/main" id="{F3EA99C6-8893-47F4-A4FC-D87BED9958CB}"/>
              </a:ext>
            </a:extLst>
          </p:cNvPr>
          <p:cNvSpPr txBox="1"/>
          <p:nvPr/>
        </p:nvSpPr>
        <p:spPr>
          <a:xfrm>
            <a:off x="3558168" y="4325552"/>
            <a:ext cx="350519" cy="369332"/>
          </a:xfrm>
          <a:prstGeom prst="rect">
            <a:avLst/>
          </a:prstGeom>
          <a:noFill/>
        </p:spPr>
        <p:txBody>
          <a:bodyPr wrap="square" rtlCol="0">
            <a:spAutoFit/>
          </a:bodyPr>
          <a:lstStyle/>
          <a:p>
            <a:r>
              <a:rPr lang="en-US" b="1" dirty="0"/>
              <a:t>A</a:t>
            </a:r>
          </a:p>
        </p:txBody>
      </p:sp>
      <p:sp>
        <p:nvSpPr>
          <p:cNvPr id="8" name="TextBox 7">
            <a:extLst>
              <a:ext uri="{FF2B5EF4-FFF2-40B4-BE49-F238E27FC236}">
                <a16:creationId xmlns:a16="http://schemas.microsoft.com/office/drawing/2014/main" id="{C2514454-9225-4DDF-82B8-0E187E2567DE}"/>
              </a:ext>
            </a:extLst>
          </p:cNvPr>
          <p:cNvSpPr txBox="1"/>
          <p:nvPr/>
        </p:nvSpPr>
        <p:spPr>
          <a:xfrm>
            <a:off x="3502923" y="3940046"/>
            <a:ext cx="350519" cy="369332"/>
          </a:xfrm>
          <a:prstGeom prst="rect">
            <a:avLst/>
          </a:prstGeom>
          <a:noFill/>
        </p:spPr>
        <p:txBody>
          <a:bodyPr wrap="square" rtlCol="0">
            <a:spAutoFit/>
          </a:bodyPr>
          <a:lstStyle/>
          <a:p>
            <a:r>
              <a:rPr lang="en-US" b="1" dirty="0"/>
              <a:t>E</a:t>
            </a:r>
          </a:p>
        </p:txBody>
      </p:sp>
      <p:sp>
        <p:nvSpPr>
          <p:cNvPr id="10" name="TextBox 9">
            <a:extLst>
              <a:ext uri="{FF2B5EF4-FFF2-40B4-BE49-F238E27FC236}">
                <a16:creationId xmlns:a16="http://schemas.microsoft.com/office/drawing/2014/main" id="{1A24652D-A836-4868-8612-3743A7EB5993}"/>
              </a:ext>
            </a:extLst>
          </p:cNvPr>
          <p:cNvSpPr txBox="1"/>
          <p:nvPr/>
        </p:nvSpPr>
        <p:spPr>
          <a:xfrm>
            <a:off x="3303589" y="4847202"/>
            <a:ext cx="350519" cy="369332"/>
          </a:xfrm>
          <a:prstGeom prst="rect">
            <a:avLst/>
          </a:prstGeom>
          <a:noFill/>
        </p:spPr>
        <p:txBody>
          <a:bodyPr wrap="square" rtlCol="0">
            <a:spAutoFit/>
          </a:bodyPr>
          <a:lstStyle/>
          <a:p>
            <a:r>
              <a:rPr lang="en-US" b="1" dirty="0"/>
              <a:t>F</a:t>
            </a:r>
          </a:p>
        </p:txBody>
      </p:sp>
      <p:sp>
        <p:nvSpPr>
          <p:cNvPr id="12" name="TextBox 11">
            <a:extLst>
              <a:ext uri="{FF2B5EF4-FFF2-40B4-BE49-F238E27FC236}">
                <a16:creationId xmlns:a16="http://schemas.microsoft.com/office/drawing/2014/main" id="{37D4D52B-9FD6-492C-900C-5B6330FF239D}"/>
              </a:ext>
            </a:extLst>
          </p:cNvPr>
          <p:cNvSpPr txBox="1"/>
          <p:nvPr/>
        </p:nvSpPr>
        <p:spPr>
          <a:xfrm>
            <a:off x="3032017" y="5182769"/>
            <a:ext cx="350519" cy="369332"/>
          </a:xfrm>
          <a:prstGeom prst="rect">
            <a:avLst/>
          </a:prstGeom>
          <a:noFill/>
        </p:spPr>
        <p:txBody>
          <a:bodyPr wrap="square" rtlCol="0">
            <a:spAutoFit/>
          </a:bodyPr>
          <a:lstStyle/>
          <a:p>
            <a:r>
              <a:rPr lang="en-US" b="1" dirty="0"/>
              <a:t>B</a:t>
            </a:r>
          </a:p>
        </p:txBody>
      </p:sp>
      <p:sp>
        <p:nvSpPr>
          <p:cNvPr id="14" name="TextBox 13">
            <a:extLst>
              <a:ext uri="{FF2B5EF4-FFF2-40B4-BE49-F238E27FC236}">
                <a16:creationId xmlns:a16="http://schemas.microsoft.com/office/drawing/2014/main" id="{524BE67F-227B-43B1-AD85-B105D778F9EF}"/>
              </a:ext>
            </a:extLst>
          </p:cNvPr>
          <p:cNvSpPr txBox="1"/>
          <p:nvPr/>
        </p:nvSpPr>
        <p:spPr>
          <a:xfrm>
            <a:off x="3469555" y="4700912"/>
            <a:ext cx="350519" cy="369332"/>
          </a:xfrm>
          <a:prstGeom prst="rect">
            <a:avLst/>
          </a:prstGeom>
          <a:noFill/>
        </p:spPr>
        <p:txBody>
          <a:bodyPr wrap="square" rtlCol="0">
            <a:spAutoFit/>
          </a:bodyPr>
          <a:lstStyle/>
          <a:p>
            <a:r>
              <a:rPr lang="en-US" b="1" dirty="0"/>
              <a:t>G</a:t>
            </a:r>
          </a:p>
        </p:txBody>
      </p:sp>
    </p:spTree>
    <p:extLst>
      <p:ext uri="{BB962C8B-B14F-4D97-AF65-F5344CB8AC3E}">
        <p14:creationId xmlns:p14="http://schemas.microsoft.com/office/powerpoint/2010/main" val="2413797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D9983-785B-DF45-9552-604655E0ADFA}"/>
              </a:ext>
            </a:extLst>
          </p:cNvPr>
          <p:cNvSpPr>
            <a:spLocks noGrp="1"/>
          </p:cNvSpPr>
          <p:nvPr>
            <p:ph type="title"/>
          </p:nvPr>
        </p:nvSpPr>
        <p:spPr/>
        <p:txBody>
          <a:bodyPr/>
          <a:lstStyle/>
          <a:p>
            <a:r>
              <a:rPr lang="en-US" altLang="en-US" b="1" dirty="0">
                <a:latin typeface="Tahoma" panose="020B0604030504040204" pitchFamily="34" charset="0"/>
              </a:rPr>
              <a:t>Data Cleanup</a:t>
            </a:r>
            <a:endParaRPr lang="en-US" dirty="0"/>
          </a:p>
        </p:txBody>
      </p:sp>
      <p:pic>
        <p:nvPicPr>
          <p:cNvPr id="5" name="Content Placeholder 4" descr="A close up of text on a white background&#10;&#10;Description automatically generated">
            <a:extLst>
              <a:ext uri="{FF2B5EF4-FFF2-40B4-BE49-F238E27FC236}">
                <a16:creationId xmlns:a16="http://schemas.microsoft.com/office/drawing/2014/main" id="{BD8D1913-5F8C-C144-89D1-CA0F881826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3878" y="1796143"/>
            <a:ext cx="2494292" cy="4892365"/>
          </a:xfrm>
        </p:spPr>
      </p:pic>
      <p:pic>
        <p:nvPicPr>
          <p:cNvPr id="7" name="Picture 6" descr="A close up of text on a white background&#10;&#10;Description automatically generated">
            <a:extLst>
              <a:ext uri="{FF2B5EF4-FFF2-40B4-BE49-F238E27FC236}">
                <a16:creationId xmlns:a16="http://schemas.microsoft.com/office/drawing/2014/main" id="{6CF5768A-1C6B-EC45-ACE5-06CB7C7A89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1828800"/>
            <a:ext cx="2362200" cy="4767742"/>
          </a:xfrm>
          <a:prstGeom prst="rect">
            <a:avLst/>
          </a:prstGeom>
        </p:spPr>
      </p:pic>
      <p:sp>
        <p:nvSpPr>
          <p:cNvPr id="8" name="TextBox 7">
            <a:extLst>
              <a:ext uri="{FF2B5EF4-FFF2-40B4-BE49-F238E27FC236}">
                <a16:creationId xmlns:a16="http://schemas.microsoft.com/office/drawing/2014/main" id="{F00C8BAF-27F2-F54A-9574-1D30A8F4550B}"/>
              </a:ext>
            </a:extLst>
          </p:cNvPr>
          <p:cNvSpPr txBox="1"/>
          <p:nvPr/>
        </p:nvSpPr>
        <p:spPr>
          <a:xfrm>
            <a:off x="5158581" y="1841302"/>
            <a:ext cx="1143000" cy="4616648"/>
          </a:xfrm>
          <a:prstGeom prst="rect">
            <a:avLst/>
          </a:prstGeom>
          <a:noFill/>
        </p:spPr>
        <p:txBody>
          <a:bodyPr wrap="square" rtlCol="0">
            <a:spAutoFit/>
          </a:bodyPr>
          <a:lstStyle/>
          <a:p>
            <a:r>
              <a:rPr lang="en-US" sz="1400" dirty="0"/>
              <a:t>After the data was scrubbed, it can be shown that a large portion of the data was salvaged for utilization in harvesting analysis.</a:t>
            </a:r>
          </a:p>
          <a:p>
            <a:endParaRPr lang="en-US" sz="1400" dirty="0"/>
          </a:p>
          <a:p>
            <a:r>
              <a:rPr lang="en-US" sz="1400" dirty="0">
                <a:solidFill>
                  <a:schemeClr val="accent1"/>
                </a:solidFill>
              </a:rPr>
              <a:t>Notice the difference in the average and the median.</a:t>
            </a:r>
          </a:p>
        </p:txBody>
      </p:sp>
      <p:sp>
        <p:nvSpPr>
          <p:cNvPr id="10" name="TextBox 9">
            <a:extLst>
              <a:ext uri="{FF2B5EF4-FFF2-40B4-BE49-F238E27FC236}">
                <a16:creationId xmlns:a16="http://schemas.microsoft.com/office/drawing/2014/main" id="{D554D220-53C7-C845-B0FC-0DC1BF1CAC4C}"/>
              </a:ext>
            </a:extLst>
          </p:cNvPr>
          <p:cNvSpPr txBox="1"/>
          <p:nvPr/>
        </p:nvSpPr>
        <p:spPr>
          <a:xfrm>
            <a:off x="495638" y="2209800"/>
            <a:ext cx="1524000" cy="3754874"/>
          </a:xfrm>
          <a:prstGeom prst="rect">
            <a:avLst/>
          </a:prstGeom>
          <a:noFill/>
        </p:spPr>
        <p:txBody>
          <a:bodyPr wrap="square" rtlCol="0">
            <a:spAutoFit/>
          </a:bodyPr>
          <a:lstStyle/>
          <a:p>
            <a:r>
              <a:rPr lang="en-US" sz="1400" dirty="0"/>
              <a:t>All .csv files were combined using an outside join technique, keying on the date/time collected. </a:t>
            </a:r>
          </a:p>
          <a:p>
            <a:endParaRPr lang="en-US" sz="1400" dirty="0"/>
          </a:p>
          <a:p>
            <a:r>
              <a:rPr lang="en-US" sz="1400" dirty="0"/>
              <a:t>The data was examined for continuity: </a:t>
            </a:r>
          </a:p>
          <a:p>
            <a:r>
              <a:rPr lang="en-US" sz="1400" dirty="0"/>
              <a:t>It was noticed that there were several gaps that were solved by nulling these areas. </a:t>
            </a:r>
          </a:p>
        </p:txBody>
      </p:sp>
      <p:sp>
        <p:nvSpPr>
          <p:cNvPr id="12" name="Right Arrow 11">
            <a:extLst>
              <a:ext uri="{FF2B5EF4-FFF2-40B4-BE49-F238E27FC236}">
                <a16:creationId xmlns:a16="http://schemas.microsoft.com/office/drawing/2014/main" id="{65B7C691-D6EE-9143-AA5D-C4AADE1F75F0}"/>
              </a:ext>
            </a:extLst>
          </p:cNvPr>
          <p:cNvSpPr/>
          <p:nvPr/>
        </p:nvSpPr>
        <p:spPr>
          <a:xfrm>
            <a:off x="1447800" y="3429000"/>
            <a:ext cx="503238" cy="196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DEF31EAB-AB87-3443-BB6B-92832A604BFB}"/>
              </a:ext>
            </a:extLst>
          </p:cNvPr>
          <p:cNvSpPr/>
          <p:nvPr/>
        </p:nvSpPr>
        <p:spPr>
          <a:xfrm>
            <a:off x="6049962" y="3414547"/>
            <a:ext cx="503238" cy="196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BAD505C-120B-5842-A6BD-3510B39B2236}"/>
              </a:ext>
            </a:extLst>
          </p:cNvPr>
          <p:cNvSpPr/>
          <p:nvPr/>
        </p:nvSpPr>
        <p:spPr>
          <a:xfrm>
            <a:off x="-228600" y="1266163"/>
            <a:ext cx="7249154" cy="461665"/>
          </a:xfrm>
          <a:prstGeom prst="rect">
            <a:avLst/>
          </a:prstGeom>
        </p:spPr>
        <p:txBody>
          <a:bodyPr wrap="square">
            <a:spAutoFit/>
          </a:bodyPr>
          <a:lstStyle/>
          <a:p>
            <a:pPr lvl="1">
              <a:lnSpc>
                <a:spcPct val="80000"/>
              </a:lnSpc>
            </a:pPr>
            <a:r>
              <a:rPr lang="en-US" altLang="ko-KR" sz="1100" b="1" dirty="0">
                <a:latin typeface="Verdana" panose="020B0604030504040204" pitchFamily="34" charset="0"/>
                <a:ea typeface="굴림" panose="020B0600000101010101" pitchFamily="34" charset="-127"/>
              </a:rPr>
              <a:t>Wind Speed was considered dependent variable.</a:t>
            </a:r>
          </a:p>
          <a:p>
            <a:pPr lvl="1">
              <a:lnSpc>
                <a:spcPct val="80000"/>
              </a:lnSpc>
            </a:pPr>
            <a:endParaRPr lang="en-US" altLang="ko-KR" sz="800" b="1" dirty="0">
              <a:latin typeface="Verdana" panose="020B0604030504040204" pitchFamily="34" charset="0"/>
              <a:ea typeface="굴림" panose="020B0600000101010101" pitchFamily="34" charset="-127"/>
            </a:endParaRPr>
          </a:p>
          <a:p>
            <a:pPr lvl="1">
              <a:lnSpc>
                <a:spcPct val="80000"/>
              </a:lnSpc>
            </a:pPr>
            <a:r>
              <a:rPr lang="en-US" altLang="ko-KR" sz="1100" b="1" dirty="0">
                <a:latin typeface="Verdana" panose="020B0604030504040204" pitchFamily="34" charset="0"/>
                <a:ea typeface="굴림" panose="020B0600000101010101" pitchFamily="34" charset="-127"/>
              </a:rPr>
              <a:t>Salinity, Air and Water Temperature, Air Pressure are the independent variables. </a:t>
            </a:r>
          </a:p>
        </p:txBody>
      </p:sp>
      <p:sp>
        <p:nvSpPr>
          <p:cNvPr id="3" name="Rectangle 2">
            <a:extLst>
              <a:ext uri="{FF2B5EF4-FFF2-40B4-BE49-F238E27FC236}">
                <a16:creationId xmlns:a16="http://schemas.microsoft.com/office/drawing/2014/main" id="{3F1AF5AF-9FB9-5C40-8975-6932AD74E81E}"/>
              </a:ext>
            </a:extLst>
          </p:cNvPr>
          <p:cNvSpPr/>
          <p:nvPr/>
        </p:nvSpPr>
        <p:spPr>
          <a:xfrm>
            <a:off x="1956223" y="3429000"/>
            <a:ext cx="786977" cy="533400"/>
          </a:xfrm>
          <a:prstGeom prst="rect">
            <a:avLst/>
          </a:prstGeom>
          <a:solidFill>
            <a:srgbClr val="FFFF00">
              <a:alpha val="29000"/>
            </a:srgb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B835628-7242-1746-83F0-897C72424155}"/>
              </a:ext>
            </a:extLst>
          </p:cNvPr>
          <p:cNvSpPr/>
          <p:nvPr/>
        </p:nvSpPr>
        <p:spPr>
          <a:xfrm>
            <a:off x="6585006" y="3422375"/>
            <a:ext cx="786977" cy="513521"/>
          </a:xfrm>
          <a:prstGeom prst="rect">
            <a:avLst/>
          </a:prstGeom>
          <a:solidFill>
            <a:srgbClr val="FFFF00">
              <a:alpha val="29000"/>
            </a:srgb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11E1B97-690B-7941-B0DD-7A61C82308AA}"/>
              </a:ext>
            </a:extLst>
          </p:cNvPr>
          <p:cNvSpPr/>
          <p:nvPr/>
        </p:nvSpPr>
        <p:spPr>
          <a:xfrm>
            <a:off x="1956222" y="2029902"/>
            <a:ext cx="1244178" cy="196334"/>
          </a:xfrm>
          <a:prstGeom prst="rect">
            <a:avLst/>
          </a:prstGeom>
          <a:solidFill>
            <a:srgbClr val="FFFF00">
              <a:alpha val="29000"/>
            </a:srgb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482B354-654C-3946-B07B-9EED866FE06C}"/>
              </a:ext>
            </a:extLst>
          </p:cNvPr>
          <p:cNvSpPr/>
          <p:nvPr/>
        </p:nvSpPr>
        <p:spPr>
          <a:xfrm>
            <a:off x="6553200" y="2037083"/>
            <a:ext cx="1244178" cy="196334"/>
          </a:xfrm>
          <a:prstGeom prst="rect">
            <a:avLst/>
          </a:prstGeom>
          <a:solidFill>
            <a:srgbClr val="FFFF00">
              <a:alpha val="29000"/>
            </a:srgb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0777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0E58DEA-7C92-5A41-9496-2F67731F73FC}"/>
              </a:ext>
            </a:extLst>
          </p:cNvPr>
          <p:cNvSpPr/>
          <p:nvPr/>
        </p:nvSpPr>
        <p:spPr>
          <a:xfrm>
            <a:off x="0" y="1436154"/>
            <a:ext cx="9144000" cy="33855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Air Temperature</a:t>
            </a:r>
            <a:endParaRPr lang="uk-UA" altLang="en-US" b="1" dirty="0">
              <a:latin typeface="Tahoma" panose="020B0604030504040204" pitchFamily="34" charset="0"/>
            </a:endParaRPr>
          </a:p>
        </p:txBody>
      </p:sp>
      <p:grpSp>
        <p:nvGrpSpPr>
          <p:cNvPr id="18" name="Group 17">
            <a:extLst>
              <a:ext uri="{FF2B5EF4-FFF2-40B4-BE49-F238E27FC236}">
                <a16:creationId xmlns:a16="http://schemas.microsoft.com/office/drawing/2014/main" id="{E3FB35E6-1636-1245-AF23-65B4F1F80CEC}"/>
              </a:ext>
            </a:extLst>
          </p:cNvPr>
          <p:cNvGrpSpPr/>
          <p:nvPr/>
        </p:nvGrpSpPr>
        <p:grpSpPr>
          <a:xfrm>
            <a:off x="0" y="4267200"/>
            <a:ext cx="5038258" cy="2544801"/>
            <a:chOff x="8505" y="3909652"/>
            <a:chExt cx="5038258" cy="2544801"/>
          </a:xfrm>
        </p:grpSpPr>
        <p:pic>
          <p:nvPicPr>
            <p:cNvPr id="3" name="Picture 2">
              <a:extLst>
                <a:ext uri="{FF2B5EF4-FFF2-40B4-BE49-F238E27FC236}">
                  <a16:creationId xmlns:a16="http://schemas.microsoft.com/office/drawing/2014/main" id="{EB4B64CE-B8F1-419F-BB7F-46E858B52A87}"/>
                </a:ext>
              </a:extLst>
            </p:cNvPr>
            <p:cNvPicPr>
              <a:picLocks noChangeAspect="1"/>
            </p:cNvPicPr>
            <p:nvPr/>
          </p:nvPicPr>
          <p:blipFill rotWithShape="1">
            <a:blip r:embed="rId2"/>
            <a:srcRect b="5560"/>
            <a:stretch/>
          </p:blipFill>
          <p:spPr>
            <a:xfrm>
              <a:off x="8505" y="4075383"/>
              <a:ext cx="5038258" cy="2379070"/>
            </a:xfrm>
            <a:prstGeom prst="rect">
              <a:avLst/>
            </a:prstGeom>
          </p:spPr>
        </p:pic>
        <p:sp>
          <p:nvSpPr>
            <p:cNvPr id="11" name="TextBox 10">
              <a:extLst>
                <a:ext uri="{FF2B5EF4-FFF2-40B4-BE49-F238E27FC236}">
                  <a16:creationId xmlns:a16="http://schemas.microsoft.com/office/drawing/2014/main" id="{D11ED71B-F85C-CC43-B826-6FCBDA4840F5}"/>
                </a:ext>
              </a:extLst>
            </p:cNvPr>
            <p:cNvSpPr txBox="1"/>
            <p:nvPr/>
          </p:nvSpPr>
          <p:spPr>
            <a:xfrm>
              <a:off x="1242871" y="3909652"/>
              <a:ext cx="2625725" cy="369332"/>
            </a:xfrm>
            <a:prstGeom prst="rect">
              <a:avLst/>
            </a:prstGeom>
            <a:noFill/>
          </p:spPr>
          <p:txBody>
            <a:bodyPr wrap="square" rtlCol="0">
              <a:spAutoFit/>
            </a:bodyPr>
            <a:lstStyle/>
            <a:p>
              <a:pPr algn="ctr"/>
              <a:r>
                <a:rPr lang="en-US" b="1" dirty="0"/>
                <a:t>Remaining Sensors</a:t>
              </a:r>
            </a:p>
          </p:txBody>
        </p:sp>
      </p:grpSp>
      <p:grpSp>
        <p:nvGrpSpPr>
          <p:cNvPr id="17" name="Group 16">
            <a:extLst>
              <a:ext uri="{FF2B5EF4-FFF2-40B4-BE49-F238E27FC236}">
                <a16:creationId xmlns:a16="http://schemas.microsoft.com/office/drawing/2014/main" id="{9E1BC94F-A21D-2046-917D-9156382A9A06}"/>
              </a:ext>
            </a:extLst>
          </p:cNvPr>
          <p:cNvGrpSpPr/>
          <p:nvPr/>
        </p:nvGrpSpPr>
        <p:grpSpPr>
          <a:xfrm>
            <a:off x="28100" y="1509045"/>
            <a:ext cx="5038258" cy="2695697"/>
            <a:chOff x="7716" y="1352451"/>
            <a:chExt cx="5038258" cy="2695697"/>
          </a:xfrm>
        </p:grpSpPr>
        <p:grpSp>
          <p:nvGrpSpPr>
            <p:cNvPr id="16" name="Group 15">
              <a:extLst>
                <a:ext uri="{FF2B5EF4-FFF2-40B4-BE49-F238E27FC236}">
                  <a16:creationId xmlns:a16="http://schemas.microsoft.com/office/drawing/2014/main" id="{B29FA145-08EF-3D4E-9793-9C88BB7B8813}"/>
                </a:ext>
              </a:extLst>
            </p:cNvPr>
            <p:cNvGrpSpPr/>
            <p:nvPr/>
          </p:nvGrpSpPr>
          <p:grpSpPr>
            <a:xfrm>
              <a:off x="7716" y="1352451"/>
              <a:ext cx="5038258" cy="2695697"/>
              <a:chOff x="7716" y="1352451"/>
              <a:chExt cx="5038258" cy="2695697"/>
            </a:xfrm>
          </p:grpSpPr>
          <p:pic>
            <p:nvPicPr>
              <p:cNvPr id="2" name="Picture 1">
                <a:extLst>
                  <a:ext uri="{FF2B5EF4-FFF2-40B4-BE49-F238E27FC236}">
                    <a16:creationId xmlns:a16="http://schemas.microsoft.com/office/drawing/2014/main" id="{3ED1D160-DFF6-4574-86AC-93A11EF3ED9E}"/>
                  </a:ext>
                </a:extLst>
              </p:cNvPr>
              <p:cNvPicPr>
                <a:picLocks noChangeAspect="1"/>
              </p:cNvPicPr>
              <p:nvPr/>
            </p:nvPicPr>
            <p:blipFill>
              <a:blip r:embed="rId3"/>
              <a:stretch>
                <a:fillRect/>
              </a:stretch>
            </p:blipFill>
            <p:spPr>
              <a:xfrm>
                <a:off x="7716" y="1529019"/>
                <a:ext cx="5038258" cy="2519129"/>
              </a:xfrm>
              <a:prstGeom prst="rect">
                <a:avLst/>
              </a:prstGeom>
            </p:spPr>
          </p:pic>
          <p:sp>
            <p:nvSpPr>
              <p:cNvPr id="5" name="TextBox 4">
                <a:extLst>
                  <a:ext uri="{FF2B5EF4-FFF2-40B4-BE49-F238E27FC236}">
                    <a16:creationId xmlns:a16="http://schemas.microsoft.com/office/drawing/2014/main" id="{DCE431EE-3684-934D-AC4C-45CB83A2C357}"/>
                  </a:ext>
                </a:extLst>
              </p:cNvPr>
              <p:cNvSpPr txBox="1"/>
              <p:nvPr/>
            </p:nvSpPr>
            <p:spPr>
              <a:xfrm>
                <a:off x="1752600" y="1352451"/>
                <a:ext cx="1752600" cy="369332"/>
              </a:xfrm>
              <a:prstGeom prst="rect">
                <a:avLst/>
              </a:prstGeom>
              <a:noFill/>
            </p:spPr>
            <p:txBody>
              <a:bodyPr wrap="square" rtlCol="0">
                <a:spAutoFit/>
              </a:bodyPr>
              <a:lstStyle/>
              <a:p>
                <a:r>
                  <a:rPr lang="en-US" b="1" dirty="0"/>
                  <a:t>Data Outliers</a:t>
                </a:r>
              </a:p>
            </p:txBody>
          </p:sp>
        </p:grpSp>
        <p:grpSp>
          <p:nvGrpSpPr>
            <p:cNvPr id="15" name="Group 14">
              <a:extLst>
                <a:ext uri="{FF2B5EF4-FFF2-40B4-BE49-F238E27FC236}">
                  <a16:creationId xmlns:a16="http://schemas.microsoft.com/office/drawing/2014/main" id="{6EB79F61-CF94-2C47-A49E-BB497A413329}"/>
                </a:ext>
              </a:extLst>
            </p:cNvPr>
            <p:cNvGrpSpPr/>
            <p:nvPr/>
          </p:nvGrpSpPr>
          <p:grpSpPr>
            <a:xfrm>
              <a:off x="1773774" y="1847771"/>
              <a:ext cx="1057620" cy="2123554"/>
              <a:chOff x="1773774" y="1847771"/>
              <a:chExt cx="1057620" cy="2123554"/>
            </a:xfrm>
          </p:grpSpPr>
          <p:grpSp>
            <p:nvGrpSpPr>
              <p:cNvPr id="8" name="Group 7">
                <a:extLst>
                  <a:ext uri="{FF2B5EF4-FFF2-40B4-BE49-F238E27FC236}">
                    <a16:creationId xmlns:a16="http://schemas.microsoft.com/office/drawing/2014/main" id="{E31FAA77-2891-9146-8A4B-1EC39DF025AD}"/>
                  </a:ext>
                </a:extLst>
              </p:cNvPr>
              <p:cNvGrpSpPr/>
              <p:nvPr/>
            </p:nvGrpSpPr>
            <p:grpSpPr>
              <a:xfrm>
                <a:off x="1793841" y="3730238"/>
                <a:ext cx="1037553" cy="232162"/>
                <a:chOff x="1793841" y="3730238"/>
                <a:chExt cx="1037553" cy="232162"/>
              </a:xfrm>
            </p:grpSpPr>
            <p:sp>
              <p:nvSpPr>
                <p:cNvPr id="4" name="Rectangle 3">
                  <a:extLst>
                    <a:ext uri="{FF2B5EF4-FFF2-40B4-BE49-F238E27FC236}">
                      <a16:creationId xmlns:a16="http://schemas.microsoft.com/office/drawing/2014/main" id="{2FB04DAC-4FAE-1443-A642-C8CA08E85ABA}"/>
                    </a:ext>
                  </a:extLst>
                </p:cNvPr>
                <p:cNvSpPr/>
                <p:nvPr/>
              </p:nvSpPr>
              <p:spPr>
                <a:xfrm>
                  <a:off x="1793841" y="3743886"/>
                  <a:ext cx="1010531" cy="218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0548F0A-F8E3-3545-B5CE-D91E8A460966}"/>
                    </a:ext>
                  </a:extLst>
                </p:cNvPr>
                <p:cNvSpPr txBox="1"/>
                <p:nvPr/>
              </p:nvSpPr>
              <p:spPr>
                <a:xfrm>
                  <a:off x="2326128" y="3730238"/>
                  <a:ext cx="505266" cy="230832"/>
                </a:xfrm>
                <a:prstGeom prst="rect">
                  <a:avLst/>
                </a:prstGeom>
                <a:noFill/>
              </p:spPr>
              <p:txBody>
                <a:bodyPr wrap="square" rtlCol="0">
                  <a:spAutoFit/>
                </a:bodyPr>
                <a:lstStyle/>
                <a:p>
                  <a:r>
                    <a:rPr lang="en-US" sz="900" dirty="0"/>
                    <a:t>42047</a:t>
                  </a:r>
                </a:p>
              </p:txBody>
            </p:sp>
            <p:sp>
              <p:nvSpPr>
                <p:cNvPr id="14" name="TextBox 13">
                  <a:extLst>
                    <a:ext uri="{FF2B5EF4-FFF2-40B4-BE49-F238E27FC236}">
                      <a16:creationId xmlns:a16="http://schemas.microsoft.com/office/drawing/2014/main" id="{A9C6DD83-6618-6043-9903-8A0AB011A191}"/>
                    </a:ext>
                  </a:extLst>
                </p:cNvPr>
                <p:cNvSpPr txBox="1"/>
                <p:nvPr/>
              </p:nvSpPr>
              <p:spPr>
                <a:xfrm>
                  <a:off x="1805835" y="3731568"/>
                  <a:ext cx="505266" cy="230832"/>
                </a:xfrm>
                <a:prstGeom prst="rect">
                  <a:avLst/>
                </a:prstGeom>
                <a:noFill/>
              </p:spPr>
              <p:txBody>
                <a:bodyPr wrap="square" rtlCol="0">
                  <a:spAutoFit/>
                </a:bodyPr>
                <a:lstStyle/>
                <a:p>
                  <a:r>
                    <a:rPr lang="en-US" sz="900" dirty="0"/>
                    <a:t>42044</a:t>
                  </a:r>
                </a:p>
              </p:txBody>
            </p:sp>
          </p:grpSp>
          <p:sp>
            <p:nvSpPr>
              <p:cNvPr id="10" name="Rounded Rectangle 9">
                <a:extLst>
                  <a:ext uri="{FF2B5EF4-FFF2-40B4-BE49-F238E27FC236}">
                    <a16:creationId xmlns:a16="http://schemas.microsoft.com/office/drawing/2014/main" id="{38F1ED29-4CEF-F549-A74A-45BF2904CD55}"/>
                  </a:ext>
                </a:extLst>
              </p:cNvPr>
              <p:cNvSpPr/>
              <p:nvPr/>
            </p:nvSpPr>
            <p:spPr>
              <a:xfrm>
                <a:off x="2313462" y="1847771"/>
                <a:ext cx="490910" cy="21180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A0D55E2-D27B-5845-941E-EE6A9A08A439}"/>
                  </a:ext>
                </a:extLst>
              </p:cNvPr>
              <p:cNvSpPr/>
              <p:nvPr/>
            </p:nvSpPr>
            <p:spPr>
              <a:xfrm>
                <a:off x="1773774" y="1847771"/>
                <a:ext cx="537327" cy="212355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 name="Group 19">
            <a:extLst>
              <a:ext uri="{FF2B5EF4-FFF2-40B4-BE49-F238E27FC236}">
                <a16:creationId xmlns:a16="http://schemas.microsoft.com/office/drawing/2014/main" id="{A6A8F2B7-B35E-D541-926E-EF29AFCB441D}"/>
              </a:ext>
            </a:extLst>
          </p:cNvPr>
          <p:cNvGrpSpPr/>
          <p:nvPr/>
        </p:nvGrpSpPr>
        <p:grpSpPr>
          <a:xfrm>
            <a:off x="5099169" y="4517783"/>
            <a:ext cx="3510325" cy="2340217"/>
            <a:chOff x="5099169" y="4623533"/>
            <a:chExt cx="3510325" cy="2340217"/>
          </a:xfrm>
        </p:grpSpPr>
        <p:pic>
          <p:nvPicPr>
            <p:cNvPr id="7" name="Picture 6" descr="A screenshot of a cell phone&#10;&#10;Description automatically generated">
              <a:extLst>
                <a:ext uri="{FF2B5EF4-FFF2-40B4-BE49-F238E27FC236}">
                  <a16:creationId xmlns:a16="http://schemas.microsoft.com/office/drawing/2014/main" id="{9C6DEFE9-4A71-C64C-B298-FDE1FF35E4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9169" y="4623533"/>
              <a:ext cx="3510325" cy="2340217"/>
            </a:xfrm>
            <a:prstGeom prst="rect">
              <a:avLst/>
            </a:prstGeom>
          </p:spPr>
        </p:pic>
        <p:sp>
          <p:nvSpPr>
            <p:cNvPr id="19" name="TextBox 18">
              <a:extLst>
                <a:ext uri="{FF2B5EF4-FFF2-40B4-BE49-F238E27FC236}">
                  <a16:creationId xmlns:a16="http://schemas.microsoft.com/office/drawing/2014/main" id="{596DD9CA-32A4-0946-A390-042555545D57}"/>
                </a:ext>
              </a:extLst>
            </p:cNvPr>
            <p:cNvSpPr txBox="1"/>
            <p:nvPr/>
          </p:nvSpPr>
          <p:spPr>
            <a:xfrm>
              <a:off x="6553200" y="4800600"/>
              <a:ext cx="1904999" cy="307777"/>
            </a:xfrm>
            <a:prstGeom prst="rect">
              <a:avLst/>
            </a:prstGeom>
            <a:noFill/>
          </p:spPr>
          <p:txBody>
            <a:bodyPr wrap="square" rtlCol="0">
              <a:spAutoFit/>
            </a:bodyPr>
            <a:lstStyle/>
            <a:p>
              <a:r>
                <a:rPr lang="en-US" sz="1400" b="1" dirty="0" err="1"/>
                <a:t>p</a:t>
              </a:r>
              <a:r>
                <a:rPr lang="en-US" sz="1400" b="1" baseline="-25000" dirty="0" err="1"/>
                <a:t>TABS</a:t>
              </a:r>
              <a:r>
                <a:rPr lang="en-US" sz="1400" b="1" baseline="-25000" dirty="0"/>
                <a:t>-X</a:t>
              </a:r>
              <a:r>
                <a:rPr lang="en-US" sz="1400" b="1" dirty="0"/>
                <a:t>=5.633e-160</a:t>
              </a:r>
            </a:p>
          </p:txBody>
        </p:sp>
      </p:grpSp>
      <p:grpSp>
        <p:nvGrpSpPr>
          <p:cNvPr id="22" name="Group 21">
            <a:extLst>
              <a:ext uri="{FF2B5EF4-FFF2-40B4-BE49-F238E27FC236}">
                <a16:creationId xmlns:a16="http://schemas.microsoft.com/office/drawing/2014/main" id="{E89A7854-E512-EA4D-BF37-B73E890D2AB3}"/>
              </a:ext>
            </a:extLst>
          </p:cNvPr>
          <p:cNvGrpSpPr/>
          <p:nvPr/>
        </p:nvGrpSpPr>
        <p:grpSpPr>
          <a:xfrm>
            <a:off x="4808972" y="1444873"/>
            <a:ext cx="4179915" cy="3055472"/>
            <a:chOff x="4808972" y="1444873"/>
            <a:chExt cx="4179915" cy="3055472"/>
          </a:xfrm>
        </p:grpSpPr>
        <p:pic>
          <p:nvPicPr>
            <p:cNvPr id="6" name="Picture 5" descr="A screenshot of a cell phone&#10;&#10;Description automatically generated">
              <a:extLst>
                <a:ext uri="{FF2B5EF4-FFF2-40B4-BE49-F238E27FC236}">
                  <a16:creationId xmlns:a16="http://schemas.microsoft.com/office/drawing/2014/main" id="{B56CD45A-4C44-D745-B7CF-CED5D5503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972" y="1450336"/>
              <a:ext cx="4090721" cy="3050009"/>
            </a:xfrm>
            <a:prstGeom prst="rect">
              <a:avLst/>
            </a:prstGeom>
          </p:spPr>
        </p:pic>
        <p:sp>
          <p:nvSpPr>
            <p:cNvPr id="25" name="TextBox 24">
              <a:extLst>
                <a:ext uri="{FF2B5EF4-FFF2-40B4-BE49-F238E27FC236}">
                  <a16:creationId xmlns:a16="http://schemas.microsoft.com/office/drawing/2014/main" id="{C5AADE6C-0606-1F4D-A7A1-48D21C61B478}"/>
                </a:ext>
              </a:extLst>
            </p:cNvPr>
            <p:cNvSpPr txBox="1"/>
            <p:nvPr/>
          </p:nvSpPr>
          <p:spPr>
            <a:xfrm>
              <a:off x="5058217" y="1444873"/>
              <a:ext cx="3930670" cy="338554"/>
            </a:xfrm>
            <a:prstGeom prst="rect">
              <a:avLst/>
            </a:prstGeom>
            <a:solidFill>
              <a:schemeClr val="bg1"/>
            </a:solidFill>
          </p:spPr>
          <p:txBody>
            <a:bodyPr wrap="square" rtlCol="0">
              <a:spAutoFit/>
            </a:bodyPr>
            <a:lstStyle/>
            <a:p>
              <a:pPr algn="ctr"/>
              <a:r>
                <a:rPr lang="en-US" sz="1600" b="1" dirty="0"/>
                <a:t>8764314</a:t>
              </a:r>
            </a:p>
          </p:txBody>
        </p:sp>
      </p:grpSp>
    </p:spTree>
    <p:extLst>
      <p:ext uri="{BB962C8B-B14F-4D97-AF65-F5344CB8AC3E}">
        <p14:creationId xmlns:p14="http://schemas.microsoft.com/office/powerpoint/2010/main" val="309544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89E65D3-D945-5F43-BCF6-0EBE35D08C2E}"/>
              </a:ext>
            </a:extLst>
          </p:cNvPr>
          <p:cNvSpPr/>
          <p:nvPr/>
        </p:nvSpPr>
        <p:spPr>
          <a:xfrm>
            <a:off x="0" y="1436154"/>
            <a:ext cx="9144000" cy="33855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Water Salinity</a:t>
            </a:r>
            <a:endParaRPr lang="uk-UA" altLang="en-US" b="1" dirty="0">
              <a:latin typeface="Tahoma" panose="020B0604030504040204" pitchFamily="34" charset="0"/>
            </a:endParaRPr>
          </a:p>
        </p:txBody>
      </p:sp>
      <p:grpSp>
        <p:nvGrpSpPr>
          <p:cNvPr id="19" name="Group 18">
            <a:extLst>
              <a:ext uri="{FF2B5EF4-FFF2-40B4-BE49-F238E27FC236}">
                <a16:creationId xmlns:a16="http://schemas.microsoft.com/office/drawing/2014/main" id="{12ACDFA6-35A5-EC4A-AECD-411512481DB6}"/>
              </a:ext>
            </a:extLst>
          </p:cNvPr>
          <p:cNvGrpSpPr>
            <a:grpSpLocks noChangeAspect="1"/>
          </p:cNvGrpSpPr>
          <p:nvPr/>
        </p:nvGrpSpPr>
        <p:grpSpPr>
          <a:xfrm>
            <a:off x="332747" y="1412173"/>
            <a:ext cx="4582435" cy="2702627"/>
            <a:chOff x="533400" y="1686441"/>
            <a:chExt cx="4582435" cy="2702627"/>
          </a:xfrm>
        </p:grpSpPr>
        <p:grpSp>
          <p:nvGrpSpPr>
            <p:cNvPr id="18" name="Group 17">
              <a:extLst>
                <a:ext uri="{FF2B5EF4-FFF2-40B4-BE49-F238E27FC236}">
                  <a16:creationId xmlns:a16="http://schemas.microsoft.com/office/drawing/2014/main" id="{EC81CA37-7111-4843-891B-AFC4051294A7}"/>
                </a:ext>
              </a:extLst>
            </p:cNvPr>
            <p:cNvGrpSpPr/>
            <p:nvPr/>
          </p:nvGrpSpPr>
          <p:grpSpPr>
            <a:xfrm>
              <a:off x="533400" y="1772745"/>
              <a:ext cx="4582435" cy="2616323"/>
              <a:chOff x="533400" y="1772745"/>
              <a:chExt cx="4582435" cy="2616323"/>
            </a:xfrm>
          </p:grpSpPr>
          <p:sp>
            <p:nvSpPr>
              <p:cNvPr id="11" name="Rectangle 10">
                <a:extLst>
                  <a:ext uri="{FF2B5EF4-FFF2-40B4-BE49-F238E27FC236}">
                    <a16:creationId xmlns:a16="http://schemas.microsoft.com/office/drawing/2014/main" id="{08A835AF-F981-DF40-B7A1-5238DB8612C8}"/>
                  </a:ext>
                </a:extLst>
              </p:cNvPr>
              <p:cNvSpPr/>
              <p:nvPr/>
            </p:nvSpPr>
            <p:spPr>
              <a:xfrm>
                <a:off x="533401" y="1772745"/>
                <a:ext cx="4114800" cy="506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65324476-4BD8-4E42-97A9-51E434676BC5}"/>
                  </a:ext>
                </a:extLst>
              </p:cNvPr>
              <p:cNvGrpSpPr/>
              <p:nvPr/>
            </p:nvGrpSpPr>
            <p:grpSpPr>
              <a:xfrm>
                <a:off x="533400" y="1897214"/>
                <a:ext cx="4582435" cy="2491854"/>
                <a:chOff x="533400" y="1588165"/>
                <a:chExt cx="4582435" cy="2491854"/>
              </a:xfrm>
            </p:grpSpPr>
            <p:pic>
              <p:nvPicPr>
                <p:cNvPr id="2" name="Picture 1">
                  <a:extLst>
                    <a:ext uri="{FF2B5EF4-FFF2-40B4-BE49-F238E27FC236}">
                      <a16:creationId xmlns:a16="http://schemas.microsoft.com/office/drawing/2014/main" id="{950A7B6E-ACF6-4453-B4F2-EDB114A50A77}"/>
                    </a:ext>
                  </a:extLst>
                </p:cNvPr>
                <p:cNvPicPr>
                  <a:picLocks noChangeAspect="1"/>
                </p:cNvPicPr>
                <p:nvPr/>
              </p:nvPicPr>
              <p:blipFill rotWithShape="1">
                <a:blip r:embed="rId2"/>
                <a:srcRect l="8051"/>
                <a:stretch/>
              </p:blipFill>
              <p:spPr>
                <a:xfrm>
                  <a:off x="533400" y="1588165"/>
                  <a:ext cx="4582435" cy="2491854"/>
                </a:xfrm>
                <a:prstGeom prst="rect">
                  <a:avLst/>
                </a:prstGeom>
              </p:spPr>
            </p:pic>
            <p:grpSp>
              <p:nvGrpSpPr>
                <p:cNvPr id="6" name="Group 5">
                  <a:extLst>
                    <a:ext uri="{FF2B5EF4-FFF2-40B4-BE49-F238E27FC236}">
                      <a16:creationId xmlns:a16="http://schemas.microsoft.com/office/drawing/2014/main" id="{EDDF1B07-D7A5-7A46-A8F6-2DEB07214421}"/>
                    </a:ext>
                  </a:extLst>
                </p:cNvPr>
                <p:cNvGrpSpPr/>
                <p:nvPr/>
              </p:nvGrpSpPr>
              <p:grpSpPr>
                <a:xfrm>
                  <a:off x="2406351" y="1898508"/>
                  <a:ext cx="1191421" cy="2046487"/>
                  <a:chOff x="2387083" y="1837748"/>
                  <a:chExt cx="1191421" cy="2046487"/>
                </a:xfrm>
              </p:grpSpPr>
              <p:sp>
                <p:nvSpPr>
                  <p:cNvPr id="4" name="Rectangle 3">
                    <a:extLst>
                      <a:ext uri="{FF2B5EF4-FFF2-40B4-BE49-F238E27FC236}">
                        <a16:creationId xmlns:a16="http://schemas.microsoft.com/office/drawing/2014/main" id="{0A5E4426-978A-4C4B-AE55-FF58DF279342}"/>
                      </a:ext>
                    </a:extLst>
                  </p:cNvPr>
                  <p:cNvSpPr/>
                  <p:nvPr/>
                </p:nvSpPr>
                <p:spPr>
                  <a:xfrm>
                    <a:off x="2443343" y="3719854"/>
                    <a:ext cx="985657" cy="135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A1213DF-3FBB-7443-BCBF-7798E7B109B0}"/>
                      </a:ext>
                    </a:extLst>
                  </p:cNvPr>
                  <p:cNvSpPr txBox="1"/>
                  <p:nvPr/>
                </p:nvSpPr>
                <p:spPr>
                  <a:xfrm>
                    <a:off x="2876332" y="3652560"/>
                    <a:ext cx="702172" cy="230832"/>
                  </a:xfrm>
                  <a:prstGeom prst="rect">
                    <a:avLst/>
                  </a:prstGeom>
                  <a:noFill/>
                </p:spPr>
                <p:txBody>
                  <a:bodyPr wrap="square" rtlCol="0">
                    <a:spAutoFit/>
                  </a:bodyPr>
                  <a:lstStyle/>
                  <a:p>
                    <a:r>
                      <a:rPr lang="en-US" sz="900" dirty="0"/>
                      <a:t>8764314</a:t>
                    </a:r>
                  </a:p>
                </p:txBody>
              </p:sp>
              <p:sp>
                <p:nvSpPr>
                  <p:cNvPr id="15" name="TextBox 14">
                    <a:extLst>
                      <a:ext uri="{FF2B5EF4-FFF2-40B4-BE49-F238E27FC236}">
                        <a16:creationId xmlns:a16="http://schemas.microsoft.com/office/drawing/2014/main" id="{D7733F4B-ECD0-404C-A475-56D5EF063BDB}"/>
                      </a:ext>
                    </a:extLst>
                  </p:cNvPr>
                  <p:cNvSpPr txBox="1"/>
                  <p:nvPr/>
                </p:nvSpPr>
                <p:spPr>
                  <a:xfrm>
                    <a:off x="2401439" y="3653403"/>
                    <a:ext cx="505267" cy="230832"/>
                  </a:xfrm>
                  <a:prstGeom prst="rect">
                    <a:avLst/>
                  </a:prstGeom>
                  <a:noFill/>
                </p:spPr>
                <p:txBody>
                  <a:bodyPr wrap="none" rtlCol="0">
                    <a:spAutoFit/>
                  </a:bodyPr>
                  <a:lstStyle/>
                  <a:p>
                    <a:r>
                      <a:rPr lang="en-US" sz="900" dirty="0"/>
                      <a:t>42047</a:t>
                    </a:r>
                  </a:p>
                </p:txBody>
              </p:sp>
              <p:sp>
                <p:nvSpPr>
                  <p:cNvPr id="12" name="Rounded Rectangle 11">
                    <a:extLst>
                      <a:ext uri="{FF2B5EF4-FFF2-40B4-BE49-F238E27FC236}">
                        <a16:creationId xmlns:a16="http://schemas.microsoft.com/office/drawing/2014/main" id="{A6B2983B-4FB5-9648-8163-FF3384F10F14}"/>
                      </a:ext>
                    </a:extLst>
                  </p:cNvPr>
                  <p:cNvSpPr/>
                  <p:nvPr/>
                </p:nvSpPr>
                <p:spPr>
                  <a:xfrm>
                    <a:off x="2927985" y="1837749"/>
                    <a:ext cx="537327" cy="201797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3AD3BC6D-AAB6-524B-B519-4110952B1FDD}"/>
                      </a:ext>
                    </a:extLst>
                  </p:cNvPr>
                  <p:cNvSpPr/>
                  <p:nvPr/>
                </p:nvSpPr>
                <p:spPr>
                  <a:xfrm>
                    <a:off x="2387083" y="1837748"/>
                    <a:ext cx="537327" cy="201797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5" name="TextBox 4">
              <a:extLst>
                <a:ext uri="{FF2B5EF4-FFF2-40B4-BE49-F238E27FC236}">
                  <a16:creationId xmlns:a16="http://schemas.microsoft.com/office/drawing/2014/main" id="{D7657B8F-DCE0-DD47-B670-8997A764CB9D}"/>
                </a:ext>
              </a:extLst>
            </p:cNvPr>
            <p:cNvSpPr txBox="1"/>
            <p:nvPr/>
          </p:nvSpPr>
          <p:spPr>
            <a:xfrm>
              <a:off x="1899041" y="1686441"/>
              <a:ext cx="1752600" cy="369332"/>
            </a:xfrm>
            <a:prstGeom prst="rect">
              <a:avLst/>
            </a:prstGeom>
            <a:noFill/>
          </p:spPr>
          <p:txBody>
            <a:bodyPr wrap="square" rtlCol="0">
              <a:spAutoFit/>
            </a:bodyPr>
            <a:lstStyle/>
            <a:p>
              <a:r>
                <a:rPr lang="en-US" b="1" dirty="0"/>
                <a:t>Data Outliers</a:t>
              </a:r>
            </a:p>
          </p:txBody>
        </p:sp>
      </p:grpSp>
      <p:grpSp>
        <p:nvGrpSpPr>
          <p:cNvPr id="25" name="Group 24">
            <a:extLst>
              <a:ext uri="{FF2B5EF4-FFF2-40B4-BE49-F238E27FC236}">
                <a16:creationId xmlns:a16="http://schemas.microsoft.com/office/drawing/2014/main" id="{D69A6A4C-F997-9A46-9F61-4D4270EC5EF5}"/>
              </a:ext>
            </a:extLst>
          </p:cNvPr>
          <p:cNvGrpSpPr/>
          <p:nvPr/>
        </p:nvGrpSpPr>
        <p:grpSpPr>
          <a:xfrm>
            <a:off x="5122188" y="4566777"/>
            <a:ext cx="3516659" cy="2221048"/>
            <a:chOff x="5122188" y="4566777"/>
            <a:chExt cx="3516659" cy="2221048"/>
          </a:xfrm>
        </p:grpSpPr>
        <p:pic>
          <p:nvPicPr>
            <p:cNvPr id="17" name="Picture 16" descr="A screenshot of a cell phone&#10;&#10;Description automatically generated">
              <a:extLst>
                <a:ext uri="{FF2B5EF4-FFF2-40B4-BE49-F238E27FC236}">
                  <a16:creationId xmlns:a16="http://schemas.microsoft.com/office/drawing/2014/main" id="{55D7A492-C86E-0D4E-99F8-0028FABE4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188" y="4566777"/>
              <a:ext cx="3516659" cy="2221048"/>
            </a:xfrm>
            <a:prstGeom prst="rect">
              <a:avLst/>
            </a:prstGeom>
          </p:spPr>
        </p:pic>
        <p:sp>
          <p:nvSpPr>
            <p:cNvPr id="21" name="TextBox 20">
              <a:extLst>
                <a:ext uri="{FF2B5EF4-FFF2-40B4-BE49-F238E27FC236}">
                  <a16:creationId xmlns:a16="http://schemas.microsoft.com/office/drawing/2014/main" id="{3F14A3C3-12EB-734E-9EBE-BF4A911593AD}"/>
                </a:ext>
              </a:extLst>
            </p:cNvPr>
            <p:cNvSpPr txBox="1"/>
            <p:nvPr/>
          </p:nvSpPr>
          <p:spPr>
            <a:xfrm>
              <a:off x="5715000" y="5343183"/>
              <a:ext cx="2362200" cy="307777"/>
            </a:xfrm>
            <a:prstGeom prst="rect">
              <a:avLst/>
            </a:prstGeom>
            <a:noFill/>
          </p:spPr>
          <p:txBody>
            <a:bodyPr wrap="square" rtlCol="0">
              <a:spAutoFit/>
            </a:bodyPr>
            <a:lstStyle/>
            <a:p>
              <a:r>
                <a:rPr lang="en-US" sz="1400" b="1" dirty="0"/>
                <a:t>p</a:t>
              </a:r>
              <a:r>
                <a:rPr lang="en-US" sz="1400" b="1" baseline="-25000" dirty="0"/>
                <a:t>42044</a:t>
              </a:r>
              <a:r>
                <a:rPr lang="en-US" sz="1400" b="1" dirty="0"/>
                <a:t>=1.253e-65</a:t>
              </a:r>
            </a:p>
          </p:txBody>
        </p:sp>
      </p:grpSp>
      <p:grpSp>
        <p:nvGrpSpPr>
          <p:cNvPr id="26" name="Group 25">
            <a:extLst>
              <a:ext uri="{FF2B5EF4-FFF2-40B4-BE49-F238E27FC236}">
                <a16:creationId xmlns:a16="http://schemas.microsoft.com/office/drawing/2014/main" id="{FDB196A5-6A81-714D-9540-FD1501779D4D}"/>
              </a:ext>
            </a:extLst>
          </p:cNvPr>
          <p:cNvGrpSpPr/>
          <p:nvPr/>
        </p:nvGrpSpPr>
        <p:grpSpPr>
          <a:xfrm>
            <a:off x="24994" y="4222406"/>
            <a:ext cx="4888342" cy="2626606"/>
            <a:chOff x="24994" y="4222406"/>
            <a:chExt cx="4888342" cy="2626606"/>
          </a:xfrm>
        </p:grpSpPr>
        <p:pic>
          <p:nvPicPr>
            <p:cNvPr id="3" name="Picture 2">
              <a:extLst>
                <a:ext uri="{FF2B5EF4-FFF2-40B4-BE49-F238E27FC236}">
                  <a16:creationId xmlns:a16="http://schemas.microsoft.com/office/drawing/2014/main" id="{AB9B4A66-D60C-43C2-B362-738706BB5DEC}"/>
                </a:ext>
              </a:extLst>
            </p:cNvPr>
            <p:cNvPicPr>
              <a:picLocks noChangeAspect="1"/>
            </p:cNvPicPr>
            <p:nvPr/>
          </p:nvPicPr>
          <p:blipFill rotWithShape="1">
            <a:blip r:embed="rId4"/>
            <a:srcRect l="1913" r="1" b="3842"/>
            <a:stretch/>
          </p:blipFill>
          <p:spPr>
            <a:xfrm>
              <a:off x="24994" y="4452907"/>
              <a:ext cx="4888342" cy="2396105"/>
            </a:xfrm>
            <a:prstGeom prst="rect">
              <a:avLst/>
            </a:prstGeom>
          </p:spPr>
        </p:pic>
        <p:sp>
          <p:nvSpPr>
            <p:cNvPr id="22" name="TextBox 21">
              <a:extLst>
                <a:ext uri="{FF2B5EF4-FFF2-40B4-BE49-F238E27FC236}">
                  <a16:creationId xmlns:a16="http://schemas.microsoft.com/office/drawing/2014/main" id="{75DB1418-8B9C-E74E-902E-02032F37A9EA}"/>
                </a:ext>
              </a:extLst>
            </p:cNvPr>
            <p:cNvSpPr txBox="1"/>
            <p:nvPr/>
          </p:nvSpPr>
          <p:spPr>
            <a:xfrm>
              <a:off x="1156303" y="4222406"/>
              <a:ext cx="2625725" cy="369332"/>
            </a:xfrm>
            <a:prstGeom prst="rect">
              <a:avLst/>
            </a:prstGeom>
            <a:noFill/>
          </p:spPr>
          <p:txBody>
            <a:bodyPr wrap="square" rtlCol="0">
              <a:spAutoFit/>
            </a:bodyPr>
            <a:lstStyle/>
            <a:p>
              <a:pPr algn="ctr"/>
              <a:r>
                <a:rPr lang="en-US" b="1" dirty="0"/>
                <a:t>Remaining Sensors</a:t>
              </a:r>
            </a:p>
          </p:txBody>
        </p:sp>
      </p:grpSp>
      <p:grpSp>
        <p:nvGrpSpPr>
          <p:cNvPr id="23" name="Group 22">
            <a:extLst>
              <a:ext uri="{FF2B5EF4-FFF2-40B4-BE49-F238E27FC236}">
                <a16:creationId xmlns:a16="http://schemas.microsoft.com/office/drawing/2014/main" id="{BFE0E683-1A80-EB4A-9D1B-BC33CA19FEC7}"/>
              </a:ext>
            </a:extLst>
          </p:cNvPr>
          <p:cNvGrpSpPr/>
          <p:nvPr/>
        </p:nvGrpSpPr>
        <p:grpSpPr>
          <a:xfrm>
            <a:off x="4816628" y="1497411"/>
            <a:ext cx="4029224" cy="2976649"/>
            <a:chOff x="4816628" y="1497411"/>
            <a:chExt cx="4029224" cy="2976649"/>
          </a:xfrm>
        </p:grpSpPr>
        <p:pic>
          <p:nvPicPr>
            <p:cNvPr id="8" name="Picture 7" descr="A screenshot of a cell phone&#10;&#10;Description automatically generated">
              <a:extLst>
                <a:ext uri="{FF2B5EF4-FFF2-40B4-BE49-F238E27FC236}">
                  <a16:creationId xmlns:a16="http://schemas.microsoft.com/office/drawing/2014/main" id="{54A9B992-D375-6E4C-89A8-54DB9A288F5E}"/>
                </a:ext>
              </a:extLst>
            </p:cNvPr>
            <p:cNvPicPr>
              <a:picLocks noChangeAspect="1"/>
            </p:cNvPicPr>
            <p:nvPr/>
          </p:nvPicPr>
          <p:blipFill rotWithShape="1">
            <a:blip r:embed="rId5">
              <a:extLst>
                <a:ext uri="{28A0092B-C50C-407E-A947-70E740481C1C}">
                  <a14:useLocalDpi xmlns:a14="http://schemas.microsoft.com/office/drawing/2010/main" val="0"/>
                </a:ext>
              </a:extLst>
            </a:blip>
            <a:srcRect l="1530" t="3363" r="3582" b="2531"/>
            <a:stretch/>
          </p:blipFill>
          <p:spPr>
            <a:xfrm>
              <a:off x="4816628" y="1590128"/>
              <a:ext cx="3893308" cy="2883932"/>
            </a:xfrm>
            <a:prstGeom prst="rect">
              <a:avLst/>
            </a:prstGeom>
          </p:spPr>
        </p:pic>
        <p:sp>
          <p:nvSpPr>
            <p:cNvPr id="20" name="TextBox 19">
              <a:extLst>
                <a:ext uri="{FF2B5EF4-FFF2-40B4-BE49-F238E27FC236}">
                  <a16:creationId xmlns:a16="http://schemas.microsoft.com/office/drawing/2014/main" id="{FA708506-5588-F243-A2D4-678933E3B83D}"/>
                </a:ext>
              </a:extLst>
            </p:cNvPr>
            <p:cNvSpPr txBox="1"/>
            <p:nvPr/>
          </p:nvSpPr>
          <p:spPr>
            <a:xfrm>
              <a:off x="4915182" y="1497411"/>
              <a:ext cx="3930670" cy="338554"/>
            </a:xfrm>
            <a:prstGeom prst="rect">
              <a:avLst/>
            </a:prstGeom>
            <a:solidFill>
              <a:schemeClr val="bg1"/>
            </a:solidFill>
          </p:spPr>
          <p:txBody>
            <a:bodyPr wrap="square" rtlCol="0">
              <a:spAutoFit/>
            </a:bodyPr>
            <a:lstStyle/>
            <a:p>
              <a:pPr algn="ctr"/>
              <a:r>
                <a:rPr lang="en-US" sz="1600" b="1" dirty="0"/>
                <a:t>42044</a:t>
              </a:r>
            </a:p>
          </p:txBody>
        </p:sp>
      </p:grpSp>
    </p:spTree>
    <p:extLst>
      <p:ext uri="{BB962C8B-B14F-4D97-AF65-F5344CB8AC3E}">
        <p14:creationId xmlns:p14="http://schemas.microsoft.com/office/powerpoint/2010/main" val="345073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EBB7C4-5B49-8747-8F4F-1197E586C837}"/>
              </a:ext>
            </a:extLst>
          </p:cNvPr>
          <p:cNvSpPr/>
          <p:nvPr/>
        </p:nvSpPr>
        <p:spPr>
          <a:xfrm>
            <a:off x="0" y="1436154"/>
            <a:ext cx="9144000" cy="33855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Water Temperature</a:t>
            </a:r>
            <a:endParaRPr lang="uk-UA" altLang="en-US" b="1" dirty="0">
              <a:latin typeface="Tahoma" panose="020B0604030504040204" pitchFamily="34" charset="0"/>
            </a:endParaRPr>
          </a:p>
        </p:txBody>
      </p:sp>
      <p:grpSp>
        <p:nvGrpSpPr>
          <p:cNvPr id="11" name="Group 10">
            <a:extLst>
              <a:ext uri="{FF2B5EF4-FFF2-40B4-BE49-F238E27FC236}">
                <a16:creationId xmlns:a16="http://schemas.microsoft.com/office/drawing/2014/main" id="{B2CDE12E-8124-7843-8394-8E34B509D070}"/>
              </a:ext>
            </a:extLst>
          </p:cNvPr>
          <p:cNvGrpSpPr/>
          <p:nvPr/>
        </p:nvGrpSpPr>
        <p:grpSpPr>
          <a:xfrm>
            <a:off x="16120" y="1410378"/>
            <a:ext cx="4800600" cy="2606777"/>
            <a:chOff x="16120" y="1410378"/>
            <a:chExt cx="4800600" cy="2606777"/>
          </a:xfrm>
        </p:grpSpPr>
        <p:grpSp>
          <p:nvGrpSpPr>
            <p:cNvPr id="8" name="Group 7">
              <a:extLst>
                <a:ext uri="{FF2B5EF4-FFF2-40B4-BE49-F238E27FC236}">
                  <a16:creationId xmlns:a16="http://schemas.microsoft.com/office/drawing/2014/main" id="{255ABB54-B939-6542-B0F7-3B70F200C955}"/>
                </a:ext>
              </a:extLst>
            </p:cNvPr>
            <p:cNvGrpSpPr/>
            <p:nvPr/>
          </p:nvGrpSpPr>
          <p:grpSpPr>
            <a:xfrm>
              <a:off x="16120" y="1502553"/>
              <a:ext cx="4800600" cy="2514602"/>
              <a:chOff x="16120" y="1502553"/>
              <a:chExt cx="4800600" cy="2514602"/>
            </a:xfrm>
          </p:grpSpPr>
          <p:pic>
            <p:nvPicPr>
              <p:cNvPr id="2" name="Picture 1">
                <a:extLst>
                  <a:ext uri="{FF2B5EF4-FFF2-40B4-BE49-F238E27FC236}">
                    <a16:creationId xmlns:a16="http://schemas.microsoft.com/office/drawing/2014/main" id="{30E78F15-8A05-4EF6-9A1D-C84166D5D0C6}"/>
                  </a:ext>
                </a:extLst>
              </p:cNvPr>
              <p:cNvPicPr>
                <a:picLocks noChangeAspect="1"/>
              </p:cNvPicPr>
              <p:nvPr/>
            </p:nvPicPr>
            <p:blipFill>
              <a:blip r:embed="rId2"/>
              <a:stretch>
                <a:fillRect/>
              </a:stretch>
            </p:blipFill>
            <p:spPr>
              <a:xfrm>
                <a:off x="16120" y="1502553"/>
                <a:ext cx="4800600" cy="2514602"/>
              </a:xfrm>
              <a:prstGeom prst="rect">
                <a:avLst/>
              </a:prstGeom>
            </p:spPr>
          </p:pic>
          <p:grpSp>
            <p:nvGrpSpPr>
              <p:cNvPr id="26" name="Group 25">
                <a:extLst>
                  <a:ext uri="{FF2B5EF4-FFF2-40B4-BE49-F238E27FC236}">
                    <a16:creationId xmlns:a16="http://schemas.microsoft.com/office/drawing/2014/main" id="{BB80D46E-EA57-5046-BEE7-30F96D19B1D7}"/>
                  </a:ext>
                </a:extLst>
              </p:cNvPr>
              <p:cNvGrpSpPr/>
              <p:nvPr/>
            </p:nvGrpSpPr>
            <p:grpSpPr>
              <a:xfrm>
                <a:off x="1672473" y="1806080"/>
                <a:ext cx="537327" cy="2095792"/>
                <a:chOff x="1649895" y="1806080"/>
                <a:chExt cx="537327" cy="2095792"/>
              </a:xfrm>
            </p:grpSpPr>
            <p:sp>
              <p:nvSpPr>
                <p:cNvPr id="17" name="Rounded Rectangle 16">
                  <a:extLst>
                    <a:ext uri="{FF2B5EF4-FFF2-40B4-BE49-F238E27FC236}">
                      <a16:creationId xmlns:a16="http://schemas.microsoft.com/office/drawing/2014/main" id="{C9C5806C-CA67-F84B-B887-3FB3265EFF07}"/>
                    </a:ext>
                  </a:extLst>
                </p:cNvPr>
                <p:cNvSpPr/>
                <p:nvPr/>
              </p:nvSpPr>
              <p:spPr>
                <a:xfrm>
                  <a:off x="1649895" y="1806080"/>
                  <a:ext cx="537327" cy="207137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CAF1538-CEB0-0443-BB3B-163950C88D31}"/>
                    </a:ext>
                  </a:extLst>
                </p:cNvPr>
                <p:cNvGrpSpPr/>
                <p:nvPr/>
              </p:nvGrpSpPr>
              <p:grpSpPr>
                <a:xfrm>
                  <a:off x="1649895" y="3655651"/>
                  <a:ext cx="537327" cy="246221"/>
                  <a:chOff x="1649894" y="3655651"/>
                  <a:chExt cx="537327" cy="246221"/>
                </a:xfrm>
              </p:grpSpPr>
              <p:sp>
                <p:nvSpPr>
                  <p:cNvPr id="22" name="Rectangle 21">
                    <a:extLst>
                      <a:ext uri="{FF2B5EF4-FFF2-40B4-BE49-F238E27FC236}">
                        <a16:creationId xmlns:a16="http://schemas.microsoft.com/office/drawing/2014/main" id="{BF168D5D-2EC4-4947-BD1D-F9D408F23950}"/>
                      </a:ext>
                    </a:extLst>
                  </p:cNvPr>
                  <p:cNvSpPr/>
                  <p:nvPr/>
                </p:nvSpPr>
                <p:spPr>
                  <a:xfrm>
                    <a:off x="1745764" y="3716591"/>
                    <a:ext cx="353158" cy="93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2E613589-6521-814A-8E10-B853075DB5A6}"/>
                      </a:ext>
                    </a:extLst>
                  </p:cNvPr>
                  <p:cNvSpPr txBox="1"/>
                  <p:nvPr/>
                </p:nvSpPr>
                <p:spPr>
                  <a:xfrm>
                    <a:off x="1649894" y="3655651"/>
                    <a:ext cx="537327" cy="246221"/>
                  </a:xfrm>
                  <a:prstGeom prst="rect">
                    <a:avLst/>
                  </a:prstGeom>
                  <a:noFill/>
                </p:spPr>
                <p:txBody>
                  <a:bodyPr wrap="square" rtlCol="0">
                    <a:spAutoFit/>
                  </a:bodyPr>
                  <a:lstStyle/>
                  <a:p>
                    <a:r>
                      <a:rPr lang="en-US" sz="1000" dirty="0"/>
                      <a:t>42044</a:t>
                    </a:r>
                  </a:p>
                </p:txBody>
              </p:sp>
            </p:grpSp>
          </p:grpSp>
          <p:grpSp>
            <p:nvGrpSpPr>
              <p:cNvPr id="25" name="Group 24">
                <a:extLst>
                  <a:ext uri="{FF2B5EF4-FFF2-40B4-BE49-F238E27FC236}">
                    <a16:creationId xmlns:a16="http://schemas.microsoft.com/office/drawing/2014/main" id="{22AD310E-369E-1047-99C7-BDB681CFF259}"/>
                  </a:ext>
                </a:extLst>
              </p:cNvPr>
              <p:cNvGrpSpPr/>
              <p:nvPr/>
            </p:nvGrpSpPr>
            <p:grpSpPr>
              <a:xfrm>
                <a:off x="1131571" y="1806081"/>
                <a:ext cx="537327" cy="2097740"/>
                <a:chOff x="1131571" y="1806081"/>
                <a:chExt cx="537327" cy="2097740"/>
              </a:xfrm>
            </p:grpSpPr>
            <p:sp>
              <p:nvSpPr>
                <p:cNvPr id="13" name="Rounded Rectangle 12">
                  <a:extLst>
                    <a:ext uri="{FF2B5EF4-FFF2-40B4-BE49-F238E27FC236}">
                      <a16:creationId xmlns:a16="http://schemas.microsoft.com/office/drawing/2014/main" id="{AA6080C0-F9F8-B34D-8B23-E8627D99293C}"/>
                    </a:ext>
                  </a:extLst>
                </p:cNvPr>
                <p:cNvSpPr/>
                <p:nvPr/>
              </p:nvSpPr>
              <p:spPr>
                <a:xfrm>
                  <a:off x="1131571" y="1806081"/>
                  <a:ext cx="537327" cy="207137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DCC75D0-B624-784A-9528-9219FAD1411A}"/>
                    </a:ext>
                  </a:extLst>
                </p:cNvPr>
                <p:cNvGrpSpPr/>
                <p:nvPr/>
              </p:nvGrpSpPr>
              <p:grpSpPr>
                <a:xfrm>
                  <a:off x="1131571" y="3657600"/>
                  <a:ext cx="537327" cy="246221"/>
                  <a:chOff x="1219200" y="3657600"/>
                  <a:chExt cx="537327" cy="246221"/>
                </a:xfrm>
              </p:grpSpPr>
              <p:sp>
                <p:nvSpPr>
                  <p:cNvPr id="23" name="Rectangle 22">
                    <a:extLst>
                      <a:ext uri="{FF2B5EF4-FFF2-40B4-BE49-F238E27FC236}">
                        <a16:creationId xmlns:a16="http://schemas.microsoft.com/office/drawing/2014/main" id="{4603436A-6454-EE4B-B5B4-C74FB91A071E}"/>
                      </a:ext>
                    </a:extLst>
                  </p:cNvPr>
                  <p:cNvSpPr/>
                  <p:nvPr/>
                </p:nvSpPr>
                <p:spPr>
                  <a:xfrm>
                    <a:off x="1308402" y="3716591"/>
                    <a:ext cx="353158" cy="93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88FC4E3-B16E-6C4A-9E88-7396875FDA54}"/>
                      </a:ext>
                    </a:extLst>
                  </p:cNvPr>
                  <p:cNvSpPr txBox="1"/>
                  <p:nvPr/>
                </p:nvSpPr>
                <p:spPr>
                  <a:xfrm>
                    <a:off x="1219200" y="3657600"/>
                    <a:ext cx="537327" cy="246221"/>
                  </a:xfrm>
                  <a:prstGeom prst="rect">
                    <a:avLst/>
                  </a:prstGeom>
                  <a:noFill/>
                </p:spPr>
                <p:txBody>
                  <a:bodyPr wrap="none" rtlCol="0">
                    <a:spAutoFit/>
                  </a:bodyPr>
                  <a:lstStyle/>
                  <a:p>
                    <a:r>
                      <a:rPr lang="en-US" sz="1000" dirty="0"/>
                      <a:t>42043</a:t>
                    </a:r>
                  </a:p>
                </p:txBody>
              </p:sp>
            </p:grpSp>
          </p:grpSp>
        </p:grpSp>
        <p:sp>
          <p:nvSpPr>
            <p:cNvPr id="4" name="TextBox 3">
              <a:extLst>
                <a:ext uri="{FF2B5EF4-FFF2-40B4-BE49-F238E27FC236}">
                  <a16:creationId xmlns:a16="http://schemas.microsoft.com/office/drawing/2014/main" id="{690F72CE-09E2-5D4D-B4AB-8452B12ACF36}"/>
                </a:ext>
              </a:extLst>
            </p:cNvPr>
            <p:cNvSpPr txBox="1"/>
            <p:nvPr/>
          </p:nvSpPr>
          <p:spPr>
            <a:xfrm>
              <a:off x="1573931" y="1410378"/>
              <a:ext cx="1752600" cy="369332"/>
            </a:xfrm>
            <a:prstGeom prst="rect">
              <a:avLst/>
            </a:prstGeom>
            <a:noFill/>
          </p:spPr>
          <p:txBody>
            <a:bodyPr wrap="square" rtlCol="0">
              <a:spAutoFit/>
            </a:bodyPr>
            <a:lstStyle/>
            <a:p>
              <a:pPr algn="ctr"/>
              <a:r>
                <a:rPr lang="en-US" b="1" dirty="0"/>
                <a:t>Data Outliers</a:t>
              </a:r>
            </a:p>
          </p:txBody>
        </p:sp>
      </p:grpSp>
      <p:grpSp>
        <p:nvGrpSpPr>
          <p:cNvPr id="16" name="Group 15">
            <a:extLst>
              <a:ext uri="{FF2B5EF4-FFF2-40B4-BE49-F238E27FC236}">
                <a16:creationId xmlns:a16="http://schemas.microsoft.com/office/drawing/2014/main" id="{3C3B8888-D3AA-7541-9CFF-1F1BAF7CD127}"/>
              </a:ext>
            </a:extLst>
          </p:cNvPr>
          <p:cNvGrpSpPr/>
          <p:nvPr/>
        </p:nvGrpSpPr>
        <p:grpSpPr>
          <a:xfrm>
            <a:off x="0" y="4267200"/>
            <a:ext cx="4800600" cy="2586505"/>
            <a:chOff x="0" y="3924052"/>
            <a:chExt cx="4800600" cy="2586505"/>
          </a:xfrm>
        </p:grpSpPr>
        <p:pic>
          <p:nvPicPr>
            <p:cNvPr id="3" name="Picture 2">
              <a:extLst>
                <a:ext uri="{FF2B5EF4-FFF2-40B4-BE49-F238E27FC236}">
                  <a16:creationId xmlns:a16="http://schemas.microsoft.com/office/drawing/2014/main" id="{45ED0CD2-3E18-43CA-B941-7E2C2C1E439E}"/>
                </a:ext>
              </a:extLst>
            </p:cNvPr>
            <p:cNvPicPr>
              <a:picLocks noChangeAspect="1"/>
            </p:cNvPicPr>
            <p:nvPr/>
          </p:nvPicPr>
          <p:blipFill>
            <a:blip r:embed="rId3"/>
            <a:stretch>
              <a:fillRect/>
            </a:stretch>
          </p:blipFill>
          <p:spPr>
            <a:xfrm>
              <a:off x="0" y="4110257"/>
              <a:ext cx="4800600" cy="2400300"/>
            </a:xfrm>
            <a:prstGeom prst="rect">
              <a:avLst/>
            </a:prstGeom>
          </p:spPr>
        </p:pic>
        <p:sp>
          <p:nvSpPr>
            <p:cNvPr id="14" name="TextBox 13">
              <a:extLst>
                <a:ext uri="{FF2B5EF4-FFF2-40B4-BE49-F238E27FC236}">
                  <a16:creationId xmlns:a16="http://schemas.microsoft.com/office/drawing/2014/main" id="{4611A6C6-93B4-8843-9A91-D12269F1B1B8}"/>
                </a:ext>
              </a:extLst>
            </p:cNvPr>
            <p:cNvSpPr txBox="1"/>
            <p:nvPr/>
          </p:nvSpPr>
          <p:spPr>
            <a:xfrm>
              <a:off x="1087438" y="3924052"/>
              <a:ext cx="2625725" cy="369332"/>
            </a:xfrm>
            <a:prstGeom prst="rect">
              <a:avLst/>
            </a:prstGeom>
            <a:noFill/>
          </p:spPr>
          <p:txBody>
            <a:bodyPr wrap="square" rtlCol="0">
              <a:spAutoFit/>
            </a:bodyPr>
            <a:lstStyle/>
            <a:p>
              <a:pPr algn="ctr"/>
              <a:r>
                <a:rPr lang="en-US" b="1" dirty="0"/>
                <a:t>Remaining Sensors</a:t>
              </a:r>
            </a:p>
          </p:txBody>
        </p:sp>
      </p:grpSp>
      <p:grpSp>
        <p:nvGrpSpPr>
          <p:cNvPr id="9" name="Group 8">
            <a:extLst>
              <a:ext uri="{FF2B5EF4-FFF2-40B4-BE49-F238E27FC236}">
                <a16:creationId xmlns:a16="http://schemas.microsoft.com/office/drawing/2014/main" id="{489799FE-6B44-2446-B120-4EE278B44660}"/>
              </a:ext>
            </a:extLst>
          </p:cNvPr>
          <p:cNvGrpSpPr/>
          <p:nvPr/>
        </p:nvGrpSpPr>
        <p:grpSpPr>
          <a:xfrm>
            <a:off x="5074824" y="4527475"/>
            <a:ext cx="3448306" cy="2298870"/>
            <a:chOff x="5074824" y="4336727"/>
            <a:chExt cx="3448306" cy="2298870"/>
          </a:xfrm>
        </p:grpSpPr>
        <p:pic>
          <p:nvPicPr>
            <p:cNvPr id="12" name="Picture 11" descr="A screenshot of a cell phone&#10;&#10;Description automatically generated">
              <a:extLst>
                <a:ext uri="{FF2B5EF4-FFF2-40B4-BE49-F238E27FC236}">
                  <a16:creationId xmlns:a16="http://schemas.microsoft.com/office/drawing/2014/main" id="{BBA085CF-4FC6-5345-BE95-34F09DD0FB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4824" y="4336727"/>
              <a:ext cx="3448306" cy="2298870"/>
            </a:xfrm>
            <a:prstGeom prst="rect">
              <a:avLst/>
            </a:prstGeom>
          </p:spPr>
        </p:pic>
        <p:sp>
          <p:nvSpPr>
            <p:cNvPr id="5" name="TextBox 4">
              <a:extLst>
                <a:ext uri="{FF2B5EF4-FFF2-40B4-BE49-F238E27FC236}">
                  <a16:creationId xmlns:a16="http://schemas.microsoft.com/office/drawing/2014/main" id="{286B271C-9FBA-F74D-BDB2-85B905DC91EE}"/>
                </a:ext>
              </a:extLst>
            </p:cNvPr>
            <p:cNvSpPr txBox="1"/>
            <p:nvPr/>
          </p:nvSpPr>
          <p:spPr>
            <a:xfrm>
              <a:off x="6248400" y="4800600"/>
              <a:ext cx="1981200" cy="307777"/>
            </a:xfrm>
            <a:prstGeom prst="rect">
              <a:avLst/>
            </a:prstGeom>
            <a:noFill/>
          </p:spPr>
          <p:txBody>
            <a:bodyPr wrap="square" rtlCol="0">
              <a:spAutoFit/>
            </a:bodyPr>
            <a:lstStyle/>
            <a:p>
              <a:r>
                <a:rPr lang="en-US" sz="1400" b="1" dirty="0" err="1"/>
                <a:t>p</a:t>
              </a:r>
              <a:r>
                <a:rPr lang="en-US" sz="1400" b="1" baseline="-25000" dirty="0" err="1"/>
                <a:t>TABS</a:t>
              </a:r>
              <a:r>
                <a:rPr lang="en-US" sz="1400" b="1" baseline="-25000" dirty="0"/>
                <a:t>-X</a:t>
              </a:r>
              <a:r>
                <a:rPr lang="en-US" sz="1400" b="1" dirty="0"/>
                <a:t>=1.15216e-214</a:t>
              </a:r>
            </a:p>
          </p:txBody>
        </p:sp>
      </p:grpSp>
      <p:grpSp>
        <p:nvGrpSpPr>
          <p:cNvPr id="10" name="Group 9">
            <a:extLst>
              <a:ext uri="{FF2B5EF4-FFF2-40B4-BE49-F238E27FC236}">
                <a16:creationId xmlns:a16="http://schemas.microsoft.com/office/drawing/2014/main" id="{BEA40D73-FC4C-4B4B-8042-60B4F39A029B}"/>
              </a:ext>
            </a:extLst>
          </p:cNvPr>
          <p:cNvGrpSpPr/>
          <p:nvPr/>
        </p:nvGrpSpPr>
        <p:grpSpPr>
          <a:xfrm>
            <a:off x="4782852" y="1436154"/>
            <a:ext cx="4240930" cy="2966050"/>
            <a:chOff x="4782852" y="1436154"/>
            <a:chExt cx="4240930" cy="2966050"/>
          </a:xfrm>
        </p:grpSpPr>
        <p:pic>
          <p:nvPicPr>
            <p:cNvPr id="6" name="Picture 5" descr="A screenshot of a cell phone&#10;&#10;Description automatically generated">
              <a:extLst>
                <a:ext uri="{FF2B5EF4-FFF2-40B4-BE49-F238E27FC236}">
                  <a16:creationId xmlns:a16="http://schemas.microsoft.com/office/drawing/2014/main" id="{86BAFAC2-51B3-D34D-A44B-72EFA73B9E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2852" y="1499380"/>
              <a:ext cx="4032250" cy="2902824"/>
            </a:xfrm>
            <a:prstGeom prst="rect">
              <a:avLst/>
            </a:prstGeom>
          </p:spPr>
        </p:pic>
        <p:sp>
          <p:nvSpPr>
            <p:cNvPr id="20" name="TextBox 19">
              <a:extLst>
                <a:ext uri="{FF2B5EF4-FFF2-40B4-BE49-F238E27FC236}">
                  <a16:creationId xmlns:a16="http://schemas.microsoft.com/office/drawing/2014/main" id="{51832FB5-522C-8B43-8099-571602B4B69E}"/>
                </a:ext>
              </a:extLst>
            </p:cNvPr>
            <p:cNvSpPr txBox="1"/>
            <p:nvPr/>
          </p:nvSpPr>
          <p:spPr>
            <a:xfrm>
              <a:off x="5093112" y="1436154"/>
              <a:ext cx="3930670" cy="338554"/>
            </a:xfrm>
            <a:prstGeom prst="rect">
              <a:avLst/>
            </a:prstGeom>
            <a:solidFill>
              <a:schemeClr val="bg1"/>
            </a:solidFill>
          </p:spPr>
          <p:txBody>
            <a:bodyPr wrap="square" rtlCol="0">
              <a:spAutoFit/>
            </a:bodyPr>
            <a:lstStyle/>
            <a:p>
              <a:pPr algn="ctr"/>
              <a:r>
                <a:rPr lang="en-US" sz="1600" b="1" dirty="0"/>
                <a:t>8770613</a:t>
              </a:r>
            </a:p>
          </p:txBody>
        </p:sp>
      </p:grpSp>
    </p:spTree>
    <p:extLst>
      <p:ext uri="{BB962C8B-B14F-4D97-AF65-F5344CB8AC3E}">
        <p14:creationId xmlns:p14="http://schemas.microsoft.com/office/powerpoint/2010/main" val="274405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plate">
  <a:themeElements>
    <a:clrScheme name="template 10">
      <a:dk1>
        <a:srgbClr val="4D4D4D"/>
      </a:dk1>
      <a:lt1>
        <a:srgbClr val="FFFFFF"/>
      </a:lt1>
      <a:dk2>
        <a:srgbClr val="4D4D4D"/>
      </a:dk2>
      <a:lt2>
        <a:srgbClr val="070551"/>
      </a:lt2>
      <a:accent1>
        <a:srgbClr val="B11600"/>
      </a:accent1>
      <a:accent2>
        <a:srgbClr val="F85400"/>
      </a:accent2>
      <a:accent3>
        <a:srgbClr val="FFFFFF"/>
      </a:accent3>
      <a:accent4>
        <a:srgbClr val="404040"/>
      </a:accent4>
      <a:accent5>
        <a:srgbClr val="D5ABAA"/>
      </a:accent5>
      <a:accent6>
        <a:srgbClr val="E14B00"/>
      </a:accent6>
      <a:hlink>
        <a:srgbClr val="077E3E"/>
      </a:hlink>
      <a:folHlink>
        <a:srgbClr val="DDDDDD"/>
      </a:folHlink>
    </a:clrScheme>
    <a:fontScheme name="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template 1">
        <a:dk1>
          <a:srgbClr val="4D4D4D"/>
        </a:dk1>
        <a:lt1>
          <a:srgbClr val="FFFFFF"/>
        </a:lt1>
        <a:dk2>
          <a:srgbClr val="4D4D4D"/>
        </a:dk2>
        <a:lt2>
          <a:srgbClr val="0099FF"/>
        </a:lt2>
        <a:accent1>
          <a:srgbClr val="003399"/>
        </a:accent1>
        <a:accent2>
          <a:srgbClr val="CCECFF"/>
        </a:accent2>
        <a:accent3>
          <a:srgbClr val="FFFFFF"/>
        </a:accent3>
        <a:accent4>
          <a:srgbClr val="404040"/>
        </a:accent4>
        <a:accent5>
          <a:srgbClr val="AAADCA"/>
        </a:accent5>
        <a:accent6>
          <a:srgbClr val="B9D6E7"/>
        </a:accent6>
        <a:hlink>
          <a:srgbClr val="6699FF"/>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03399"/>
        </a:lt2>
        <a:accent1>
          <a:srgbClr val="FF66CC"/>
        </a:accent1>
        <a:accent2>
          <a:srgbClr val="6699FF"/>
        </a:accent2>
        <a:accent3>
          <a:srgbClr val="FFFFFF"/>
        </a:accent3>
        <a:accent4>
          <a:srgbClr val="404040"/>
        </a:accent4>
        <a:accent5>
          <a:srgbClr val="FFB8E2"/>
        </a:accent5>
        <a:accent6>
          <a:srgbClr val="5C8AE7"/>
        </a:accent6>
        <a:hlink>
          <a:srgbClr val="FFCC99"/>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33CCFF"/>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003399"/>
        </a:lt2>
        <a:accent1>
          <a:srgbClr val="33CCFF"/>
        </a:accent1>
        <a:accent2>
          <a:srgbClr val="6699FF"/>
        </a:accent2>
        <a:accent3>
          <a:srgbClr val="FFFFFF"/>
        </a:accent3>
        <a:accent4>
          <a:srgbClr val="404040"/>
        </a:accent4>
        <a:accent5>
          <a:srgbClr val="ADE2FF"/>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3333CC"/>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003399"/>
        </a:lt2>
        <a:accent1>
          <a:srgbClr val="D7995B"/>
        </a:accent1>
        <a:accent2>
          <a:srgbClr val="3399FF"/>
        </a:accent2>
        <a:accent3>
          <a:srgbClr val="FFFFFF"/>
        </a:accent3>
        <a:accent4>
          <a:srgbClr val="404040"/>
        </a:accent4>
        <a:accent5>
          <a:srgbClr val="E8CAB5"/>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061148"/>
        </a:lt2>
        <a:accent1>
          <a:srgbClr val="D41215"/>
        </a:accent1>
        <a:accent2>
          <a:srgbClr val="365DB7"/>
        </a:accent2>
        <a:accent3>
          <a:srgbClr val="FFFFFF"/>
        </a:accent3>
        <a:accent4>
          <a:srgbClr val="404040"/>
        </a:accent4>
        <a:accent5>
          <a:srgbClr val="E6AAAA"/>
        </a:accent5>
        <a:accent6>
          <a:srgbClr val="3053A6"/>
        </a:accent6>
        <a:hlink>
          <a:srgbClr val="577CCD"/>
        </a:hlink>
        <a:folHlink>
          <a:srgbClr val="DDDDD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4D4D4D"/>
        </a:dk2>
        <a:lt2>
          <a:srgbClr val="070551"/>
        </a:lt2>
        <a:accent1>
          <a:srgbClr val="B11600"/>
        </a:accent1>
        <a:accent2>
          <a:srgbClr val="F85400"/>
        </a:accent2>
        <a:accent3>
          <a:srgbClr val="FFFFFF"/>
        </a:accent3>
        <a:accent4>
          <a:srgbClr val="404040"/>
        </a:accent4>
        <a:accent5>
          <a:srgbClr val="D5ABAA"/>
        </a:accent5>
        <a:accent6>
          <a:srgbClr val="E14B00"/>
        </a:accent6>
        <a:hlink>
          <a:srgbClr val="077E3E"/>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4075</TotalTime>
  <Words>1291</Words>
  <Application>Microsoft Macintosh PowerPoint</Application>
  <PresentationFormat>On-screen Show (4:3)</PresentationFormat>
  <Paragraphs>154</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Tahoma</vt:lpstr>
      <vt:lpstr>Verdana</vt:lpstr>
      <vt:lpstr>template</vt:lpstr>
      <vt:lpstr>Hurricane Harvey – Track Analysis</vt:lpstr>
      <vt:lpstr>Project Information</vt:lpstr>
      <vt:lpstr>Questions</vt:lpstr>
      <vt:lpstr>Project Data Sources</vt:lpstr>
      <vt:lpstr>Project Data Point Locations</vt:lpstr>
      <vt:lpstr>Data Cleanup</vt:lpstr>
      <vt:lpstr>Air Temperature</vt:lpstr>
      <vt:lpstr>Water Salinity</vt:lpstr>
      <vt:lpstr>Water Temperature</vt:lpstr>
      <vt:lpstr>Air Pressure</vt:lpstr>
      <vt:lpstr>Wind Speed</vt:lpstr>
      <vt:lpstr>Water Temperature Firefly</vt:lpstr>
      <vt:lpstr>Air Pressure Firefly</vt:lpstr>
      <vt:lpstr>Complete P-Value Data</vt:lpstr>
      <vt:lpstr>Limitations </vt:lpstr>
      <vt:lpstr>Conclusions</vt:lpstr>
      <vt:lpstr>Continued Analysis</vt:lpstr>
      <vt:lpstr>Questions</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Jeremy jones</dc:creator>
  <cp:lastModifiedBy>Collins, Stacie L</cp:lastModifiedBy>
  <cp:revision>160</cp:revision>
  <dcterms:created xsi:type="dcterms:W3CDTF">2020-09-16T13:30:06Z</dcterms:created>
  <dcterms:modified xsi:type="dcterms:W3CDTF">2020-09-22T20:55:55Z</dcterms:modified>
</cp:coreProperties>
</file>